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0658" autoAdjust="0"/>
    <p:restoredTop sz="86446" autoAdjust="0"/>
  </p:normalViewPr>
  <p:slideViewPr>
    <p:cSldViewPr>
      <p:cViewPr varScale="1">
        <p:scale>
          <a:sx n="118" d="100"/>
          <a:sy n="118" d="100"/>
        </p:scale>
        <p:origin x="-14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DEB6D0A-94D7-4B95-A403-063E9DFC138B}" type="datetimeFigureOut">
              <a:rPr lang="ko-KR" altLang="en-US" smtClean="0"/>
              <a:t>2016-11-16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9769470-E654-43CC-A5DA-3488C215306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1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1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1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530641" y="2060848"/>
            <a:ext cx="1584176" cy="2232248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sz="2000" dirty="0" smtClean="0"/>
              <a:t>권기한</a:t>
            </a:r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ko-KR" altLang="en-US" sz="2000" dirty="0" smtClean="0"/>
              <a:t>김승남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배상현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신승민</a:t>
            </a:r>
            <a:endParaRPr lang="ko-KR" altLang="en-US" sz="20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180528" y="2204864"/>
            <a:ext cx="6324600" cy="1828800"/>
          </a:xfrm>
        </p:spPr>
        <p:txBody>
          <a:bodyPr/>
          <a:lstStyle/>
          <a:p>
            <a:r>
              <a:rPr lang="ko-KR" altLang="en-US" dirty="0" err="1" smtClean="0"/>
              <a:t>게슈탈트</a:t>
            </a:r>
            <a:r>
              <a:rPr lang="ko-KR" altLang="en-US" dirty="0" smtClean="0"/>
              <a:t> 상담이론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842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06273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접촉경계 혼란</a:t>
            </a:r>
            <a:endParaRPr lang="en-US" altLang="ko-KR" dirty="0" smtClean="0"/>
          </a:p>
          <a:p>
            <a:endParaRPr lang="en-US" altLang="ko-KR" dirty="0" smtClean="0"/>
          </a:p>
          <a:p>
            <a:pPr lvl="1"/>
            <a:r>
              <a:rPr lang="ko-KR" altLang="en-US" dirty="0" smtClean="0"/>
              <a:t>투사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내사와 반대되는 기제다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자신의 생각이나 욕구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감정을 타인의 것으로 돌려서 접촉을 피하는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자신이 타인에게 애정이나 적개심을 가지고 있으면서 오히려 타인이 자기에게 애정이나 적개심을 가지고 있는 것으로 지각하는 모습</a:t>
            </a:r>
            <a:r>
              <a:rPr lang="en-US" altLang="ko-KR" dirty="0" smtClean="0"/>
              <a:t>. </a:t>
            </a:r>
            <a:r>
              <a:rPr lang="ko-KR" altLang="en-US" dirty="0" smtClean="0"/>
              <a:t>미움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질투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분노는 물론 부드러움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자신감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창조성 등 다양한 욕구와 감정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가치관 측면에서 일어난다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/>
          </a:p>
          <a:p>
            <a:pPr lvl="1"/>
            <a:r>
              <a:rPr lang="ko-KR" altLang="en-US" dirty="0" smtClean="0"/>
              <a:t>융합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밀접한 관계의 두 사람이 서로 간에 차이가 없다고 느끼도록 합의함으로써 발생하는 접촉경계 혼란이다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융합은 자아와 타인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혹은 환경간의 차이를 인식하지 못하는 것과 관련되어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융합은 내적인 경험과 외적인 현실간에 분명한 경계를 없앤다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대인관계에서의 융합이란 갈등이 없는 것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혹은 모든 사람이 동일한 느낌과 사고를 경험한다고 </a:t>
            </a:r>
            <a:r>
              <a:rPr lang="ko-KR" altLang="en-US" dirty="0" err="1" smtClean="0"/>
              <a:t>믿는것이다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주요개념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6185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접촉경계 혼란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반전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개체가 다른 사람이나 환경에 대하여 하고 싶은 행동을 자기 자신에게 하는 것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혹은 타인이 자기에게 해주기를 바라는 행동을 스스로가 하는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무의미한 행동을 반복하여 해소되지 않는 욕구를 반전하는 강박증상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타인을 향한 비난을 반전한 열등의식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자기관찰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죄책감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정신신체질환 등이 반전과 깊은 관련이 있다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/>
          </a:p>
          <a:p>
            <a:pPr lvl="1"/>
            <a:r>
              <a:rPr lang="ko-KR" altLang="en-US" dirty="0" smtClean="0"/>
              <a:t>편향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환경과의 접촉을 통한 결과에 대한 두려움 때문에 접촉을 피하거나 감각적 기제를 통해 감각을 둔화시키는 것으로서 알아차림을 흐리게 하는 것을 말한다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예를 들어 복잡한 가정문제를 마치 남에 일을 이야기하듯 하거나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너무 추상적으로 말해서 무엇을 말하려는 것인지 이해하지 못하는 경우 등이 이에 속한다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주요개념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6185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상담목표</a:t>
            </a:r>
            <a:endParaRPr lang="en-US" altLang="ko-KR" dirty="0"/>
          </a:p>
          <a:p>
            <a:pPr lvl="1"/>
            <a:r>
              <a:rPr lang="ko-KR" altLang="en-US" dirty="0" smtClean="0"/>
              <a:t>알아차림과 접촉의 증가</a:t>
            </a:r>
            <a:r>
              <a:rPr lang="en-US" altLang="ko-KR" dirty="0" smtClean="0"/>
              <a:t>.</a:t>
            </a:r>
            <a:r>
              <a:rPr lang="en-US" altLang="ko-KR" dirty="0" err="1" smtClean="0"/>
              <a:t>Perls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내담자가 타인을 의지하도록 </a:t>
            </a:r>
            <a:r>
              <a:rPr lang="ko-KR" altLang="en-US" dirty="0" err="1" smtClean="0"/>
              <a:t>하는것이</a:t>
            </a:r>
            <a:r>
              <a:rPr lang="ko-KR" altLang="en-US" dirty="0" smtClean="0"/>
              <a:t> 아니라 많은 것을 할 수 있다는 것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자기가 할 수 있다고 생각하는 것 보다 훨씬 더 많은 것을 할 수 있다는 것을 처음 순간부터 발견하는 것이다</a:t>
            </a:r>
            <a:r>
              <a:rPr lang="en-US" altLang="ko-KR" dirty="0" smtClean="0"/>
              <a:t>.’</a:t>
            </a:r>
            <a:r>
              <a:rPr lang="ko-KR" altLang="en-US" dirty="0" smtClean="0"/>
              <a:t>라고 주장했고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내담자는</a:t>
            </a:r>
            <a:r>
              <a:rPr lang="ko-KR" altLang="en-US" dirty="0" smtClean="0"/>
              <a:t> 알아차림의 증가로 자신의 감정을 보다 잘 자각하고 자신의 행동의 결과를 수용함과 동시에 이에 대해 책임을 지는 것을 배우게 된다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/>
          </a:p>
          <a:p>
            <a:r>
              <a:rPr lang="ko-KR" altLang="en-US" dirty="0" smtClean="0"/>
              <a:t>치료목표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내담자가 현재 무엇을 하고 </a:t>
            </a:r>
            <a:r>
              <a:rPr lang="ko-KR" altLang="en-US" dirty="0" err="1" smtClean="0"/>
              <a:t>있는지와</a:t>
            </a:r>
            <a:r>
              <a:rPr lang="ko-KR" altLang="en-US" dirty="0" smtClean="0"/>
              <a:t> 어떻게 그것을 하건 간에 자각하게 하는 것</a:t>
            </a:r>
            <a:endParaRPr lang="en-US" altLang="ko-KR" dirty="0"/>
          </a:p>
          <a:p>
            <a:pPr lvl="1"/>
            <a:r>
              <a:rPr lang="ko-KR" altLang="en-US" dirty="0" smtClean="0"/>
              <a:t>자신을 수용하고 존중하는 것을 배우게 하는 것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상담과정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6185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상담에서 내담자의 경험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err="1" smtClean="0"/>
              <a:t>내담자들은</a:t>
            </a:r>
            <a:r>
              <a:rPr lang="ko-KR" altLang="en-US" dirty="0" smtClean="0"/>
              <a:t> 자신의 고통과 성장을 회피하려는 것에서 벗어나 있는 그대로의 자기 경험에 접촉하고 통합하여 균형을 이루는 것을 배운다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err="1" smtClean="0"/>
              <a:t>내담자는</a:t>
            </a:r>
            <a:r>
              <a:rPr lang="ko-KR" altLang="en-US" dirty="0" smtClean="0"/>
              <a:t> 무엇을 원하고 얼마만큼 원하는 가를 그들 스스로 결정한다</a:t>
            </a:r>
            <a:r>
              <a:rPr lang="en-US" altLang="ko-KR" dirty="0" smtClean="0"/>
              <a:t>.</a:t>
            </a:r>
          </a:p>
          <a:p>
            <a:pPr lvl="2"/>
            <a:endParaRPr lang="en-US" altLang="ko-KR" dirty="0" smtClean="0"/>
          </a:p>
          <a:p>
            <a:pPr lvl="2"/>
            <a:r>
              <a:rPr lang="ko-KR" altLang="en-US" dirty="0" smtClean="0"/>
              <a:t>치료를 계속할 것인지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치료에서 무엇을 배우기를 원하는지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치료시간을 어떻게 이용하기를 원하는지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상담과정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6185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상담관계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상담자와 내담자간의 인간 대 인간의 관계를 강조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상담자는 </a:t>
            </a:r>
            <a:r>
              <a:rPr lang="ko-KR" altLang="en-US" dirty="0" err="1" smtClean="0"/>
              <a:t>내담자를</a:t>
            </a:r>
            <a:r>
              <a:rPr lang="ko-KR" altLang="en-US" dirty="0" smtClean="0"/>
              <a:t> 지금 있는 그대로 수용함과 동시에 상담자 자신의 반응과 관찰내용을 솔직하게 표현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상담자는 상담관계에서 자신을 개방하고 </a:t>
            </a:r>
            <a:r>
              <a:rPr lang="ko-KR" altLang="en-US" dirty="0" err="1" smtClean="0"/>
              <a:t>내담자와의</a:t>
            </a:r>
            <a:r>
              <a:rPr lang="ko-KR" altLang="en-US" dirty="0" smtClean="0"/>
              <a:t> 지금</a:t>
            </a:r>
            <a:r>
              <a:rPr lang="en-US" altLang="ko-KR" dirty="0" smtClean="0"/>
              <a:t>-</a:t>
            </a:r>
            <a:r>
              <a:rPr lang="ko-KR" altLang="en-US" dirty="0" smtClean="0"/>
              <a:t>여기 만남에 대한 자신의 지각과 경험을 </a:t>
            </a:r>
            <a:r>
              <a:rPr lang="ko-KR" altLang="en-US" dirty="0" err="1" smtClean="0"/>
              <a:t>내담자에게</a:t>
            </a:r>
            <a:r>
              <a:rPr lang="ko-KR" altLang="en-US" dirty="0" smtClean="0"/>
              <a:t> 적극적으로 공유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상담관계의 핵심을 진실하면서 </a:t>
            </a:r>
            <a:r>
              <a:rPr lang="ko-KR" altLang="en-US" dirty="0" err="1" smtClean="0"/>
              <a:t>애정있는</a:t>
            </a:r>
            <a:r>
              <a:rPr lang="ko-KR" altLang="en-US" dirty="0" smtClean="0"/>
              <a:t> 만남을 강조하는 나</a:t>
            </a:r>
            <a:r>
              <a:rPr lang="en-US" altLang="ko-KR" dirty="0" smtClean="0"/>
              <a:t>/</a:t>
            </a:r>
            <a:r>
              <a:rPr lang="ko-KR" altLang="en-US" dirty="0" smtClean="0"/>
              <a:t>너 만남으로 설명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상담과정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6185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06273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상담기법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욕구와 감정 자각</a:t>
            </a:r>
            <a:r>
              <a:rPr lang="en-US" altLang="ko-KR" dirty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개체가 자신의 욕구와 감정을 자각함으로써 </a:t>
            </a:r>
            <a:r>
              <a:rPr lang="ko-KR" altLang="en-US" dirty="0" err="1" smtClean="0"/>
              <a:t>게슈탈트</a:t>
            </a:r>
            <a:r>
              <a:rPr lang="ko-KR" altLang="en-US" dirty="0" smtClean="0"/>
              <a:t> 형성을 원활히 할 수 있고 또한 환경과의 생생한 접촉이 가능해 지기 때문에 상담자는 내담자의 욕구와 감정을 자각하도록 주의를 환기시킨다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특히 지금</a:t>
            </a:r>
            <a:r>
              <a:rPr lang="en-US" altLang="ko-KR" dirty="0" smtClean="0"/>
              <a:t>-</a:t>
            </a:r>
            <a:r>
              <a:rPr lang="ko-KR" altLang="en-US" dirty="0" smtClean="0"/>
              <a:t>여기 에서 일어나는 욕구와 감정을 자각하는 것이 중요하다</a:t>
            </a:r>
            <a:r>
              <a:rPr lang="en-US" altLang="ko-KR" dirty="0" smtClean="0"/>
              <a:t>.</a:t>
            </a:r>
          </a:p>
          <a:p>
            <a:pPr lvl="2"/>
            <a:r>
              <a:rPr lang="en-US" altLang="ko-KR" dirty="0" smtClean="0"/>
              <a:t>Ex) “</a:t>
            </a:r>
            <a:r>
              <a:rPr lang="ko-KR" altLang="en-US" dirty="0" smtClean="0"/>
              <a:t>지금 어떤 느낌인가요</a:t>
            </a:r>
            <a:r>
              <a:rPr lang="en-US" altLang="ko-KR" dirty="0" smtClean="0"/>
              <a:t>?” , “</a:t>
            </a:r>
            <a:r>
              <a:rPr lang="ko-KR" altLang="en-US" dirty="0" smtClean="0"/>
              <a:t>당신이 지금 원하는 것은 무엇인가요</a:t>
            </a:r>
            <a:r>
              <a:rPr lang="en-US" altLang="ko-KR" dirty="0" smtClean="0"/>
              <a:t>?”</a:t>
            </a:r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신체자각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내담자로</a:t>
            </a:r>
            <a:r>
              <a:rPr lang="ko-KR" altLang="en-US" dirty="0" smtClean="0"/>
              <a:t> 하여금 자신의 신체감각에 대해 자각하도록 함으로써 자신의 감정이나 욕구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무의식적인 생각을 알아차리게 해줄 수 있다</a:t>
            </a:r>
            <a:r>
              <a:rPr lang="en-US" altLang="ko-KR" dirty="0" smtClean="0"/>
              <a:t>.</a:t>
            </a:r>
          </a:p>
          <a:p>
            <a:pPr lvl="2"/>
            <a:r>
              <a:rPr lang="en-US" altLang="ko-KR" dirty="0" smtClean="0"/>
              <a:t>Ex) “</a:t>
            </a:r>
            <a:r>
              <a:rPr lang="ko-KR" altLang="en-US" dirty="0" smtClean="0"/>
              <a:t>당신의 호흡을 느껴보세요</a:t>
            </a:r>
            <a:r>
              <a:rPr lang="en-US" altLang="ko-KR" dirty="0" smtClean="0"/>
              <a:t>.”, “</a:t>
            </a:r>
            <a:r>
              <a:rPr lang="ko-KR" altLang="en-US" dirty="0" smtClean="0"/>
              <a:t>당신의 신체감각을 느껴보세요</a:t>
            </a:r>
            <a:r>
              <a:rPr lang="en-US" altLang="ko-KR" dirty="0" smtClean="0"/>
              <a:t>.”</a:t>
            </a:r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환경자각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내담자로</a:t>
            </a:r>
            <a:r>
              <a:rPr lang="ko-KR" altLang="en-US" dirty="0" smtClean="0"/>
              <a:t> 하여금 주위 사물과 환경에 대해 자각하도록 함으로써 환경과의 접촉을 증진 시킬 수 있다</a:t>
            </a:r>
            <a:r>
              <a:rPr lang="en-US" altLang="ko-KR" dirty="0" smtClean="0"/>
              <a:t>.</a:t>
            </a:r>
            <a:r>
              <a:rPr lang="en-US" altLang="ko-KR" dirty="0"/>
              <a:t> </a:t>
            </a:r>
            <a:r>
              <a:rPr lang="ko-KR" altLang="en-US" dirty="0" err="1" smtClean="0"/>
              <a:t>내담자들은</a:t>
            </a:r>
            <a:r>
              <a:rPr lang="ko-KR" altLang="en-US" dirty="0" smtClean="0"/>
              <a:t> 흔히 미해결과제로 인해 자기 자신에게 몰입해 있기 때문에 주위 환경에서 일어나는 사건이나 상황을 알아차리지 못하는 경우가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환경자각연습은 공상과 현실에 대한 </a:t>
            </a:r>
            <a:r>
              <a:rPr lang="ko-KR" altLang="en-US" dirty="0" err="1" smtClean="0"/>
              <a:t>분별자각력을</a:t>
            </a:r>
            <a:r>
              <a:rPr lang="ko-KR" altLang="en-US" dirty="0" smtClean="0"/>
              <a:t> 높여 준다</a:t>
            </a:r>
            <a:r>
              <a:rPr lang="en-US" altLang="ko-KR" dirty="0" smtClean="0"/>
              <a:t>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상담과정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6185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상담기법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언어자각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내담자가 사용하는 언어에서 스스로의 책임을 회피하는 것이 발견될 경우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상담자는 </a:t>
            </a:r>
            <a:r>
              <a:rPr lang="ko-KR" altLang="en-US" dirty="0" err="1" smtClean="0"/>
              <a:t>내담자에게</a:t>
            </a:r>
            <a:r>
              <a:rPr lang="ko-KR" altLang="en-US" dirty="0" smtClean="0"/>
              <a:t> 자신의 감정과 동기에 대해 책임을 지는 형식의 문장으로 바꾸어 말하게 함으로써 내담자의 책임의식을 높여준다</a:t>
            </a:r>
            <a:r>
              <a:rPr lang="en-US" altLang="ko-KR" dirty="0" smtClean="0"/>
              <a:t>.</a:t>
            </a:r>
          </a:p>
          <a:p>
            <a:pPr lvl="2"/>
            <a:r>
              <a:rPr lang="en-US" altLang="ko-KR" dirty="0" smtClean="0"/>
              <a:t>Ex) </a:t>
            </a:r>
            <a:r>
              <a:rPr lang="ko-KR" altLang="en-US" dirty="0" smtClean="0"/>
              <a:t>우리 → 나</a:t>
            </a:r>
            <a:r>
              <a:rPr lang="en-US" altLang="ko-KR" dirty="0"/>
              <a:t> </a:t>
            </a:r>
            <a:r>
              <a:rPr lang="en-US" altLang="ko-KR" dirty="0" smtClean="0"/>
              <a:t>/ </a:t>
            </a:r>
            <a:r>
              <a:rPr lang="ko-KR" altLang="en-US" dirty="0" smtClean="0"/>
              <a:t>○○</a:t>
            </a:r>
            <a:r>
              <a:rPr lang="ko-KR" altLang="en-US" dirty="0" err="1" smtClean="0"/>
              <a:t>해야한다</a:t>
            </a:r>
            <a:r>
              <a:rPr lang="ko-KR" altLang="en-US" dirty="0" smtClean="0"/>
              <a:t> → ○○</a:t>
            </a:r>
            <a:r>
              <a:rPr lang="ko-KR" altLang="en-US" dirty="0" err="1" smtClean="0"/>
              <a:t>하고싶다</a:t>
            </a:r>
            <a:endParaRPr lang="en-US" altLang="ko-KR" dirty="0" smtClean="0"/>
          </a:p>
          <a:p>
            <a:pPr lvl="2"/>
            <a:endParaRPr lang="en-US" altLang="ko-KR" dirty="0"/>
          </a:p>
          <a:p>
            <a:pPr lvl="1"/>
            <a:r>
              <a:rPr lang="ko-KR" altLang="en-US" dirty="0" smtClean="0"/>
              <a:t>과장하기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내담자가 자신의 경험과 감정에서 지각하지만 그 깊이가 약하거나 무엇을 느끼는지 분명하게 자각하지 못할 때 상담자는 내담자의 행동이나 언어를 과장되게 표현하도록 함으로써 내담자의 감정자각을 돕는다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이때 상담자는 내담자가 과장된 행동이나 언어 표현을 할 때 느낌을 물어서 현재 느끼는 감정을 자각하도록 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상담과정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6185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상담기법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빈 의자 기법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현재 상담장면에 함께 하지는 않지만 그 사람과 직접 대화를 나누는 형식을 취하는 것 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내담자가 중요한 감정을 일으킨 대상과 보다 직접적인 상호작용 경험을 통해 대상에게 느끼는 감정을 보다 명료화 할 수 있도록 돕는다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/>
          </a:p>
          <a:p>
            <a:pPr lvl="1"/>
            <a:r>
              <a:rPr lang="ko-KR" altLang="en-US" dirty="0" smtClean="0"/>
              <a:t>꿈 작업</a:t>
            </a:r>
            <a:r>
              <a:rPr lang="en-US" altLang="ko-KR" dirty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꿈이 개인의 실존적 측면들을 보여주며 개인은 꿈에 자신의 감정을 투사한다고 보았다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즉</a:t>
            </a:r>
            <a:r>
              <a:rPr lang="en-US" altLang="ko-KR" dirty="0" smtClean="0"/>
              <a:t>,</a:t>
            </a:r>
            <a:r>
              <a:rPr lang="ko-KR" altLang="en-US" dirty="0"/>
              <a:t> </a:t>
            </a:r>
            <a:r>
              <a:rPr lang="ko-KR" altLang="en-US" dirty="0" smtClean="0"/>
              <a:t>내담자의 꿈을 탐색하는 작업은 그 동안 억압하거나 회피해 왔던 자신의 욕구와 감정을 다시 접촉하고 통합하는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꿈 작업은 꿈의 상징과 의미를 단순히 해석해 주는 것이 아니라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꿈을 상담에서 다시 생생하게 재연해 보면서 내담자가 자기 내면의 경험과 접촉하도록 돕는 것이다</a:t>
            </a:r>
            <a:r>
              <a:rPr lang="en-US" altLang="ko-KR" dirty="0" smtClean="0"/>
              <a:t>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상담과정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6185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게슈탈트란</a:t>
            </a:r>
            <a:r>
              <a:rPr lang="en-US" altLang="ko-KR" dirty="0" smtClean="0"/>
              <a:t>?</a:t>
            </a:r>
          </a:p>
          <a:p>
            <a:r>
              <a:rPr lang="ko-KR" altLang="en-US" dirty="0" smtClean="0"/>
              <a:t>주요개념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전경과 배경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알아차림과 접촉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지금</a:t>
            </a:r>
            <a:r>
              <a:rPr lang="en-US" altLang="ko-KR" dirty="0" smtClean="0"/>
              <a:t>-</a:t>
            </a:r>
            <a:r>
              <a:rPr lang="ko-KR" altLang="en-US" dirty="0" smtClean="0"/>
              <a:t>여기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미해결과제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접촉경계 혼란</a:t>
            </a:r>
            <a:endParaRPr lang="en-US" altLang="ko-KR" dirty="0"/>
          </a:p>
          <a:p>
            <a:r>
              <a:rPr lang="ko-KR" altLang="en-US" dirty="0" smtClean="0"/>
              <a:t>상담과정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상담목표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상담에서 내담자의 경험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상담관계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상담기</a:t>
            </a:r>
            <a:r>
              <a:rPr lang="ko-KR" altLang="en-US" dirty="0"/>
              <a:t>법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8586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51520" y="1618703"/>
            <a:ext cx="8655497" cy="5256584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독일출생의 정신과 의사 </a:t>
            </a:r>
            <a:r>
              <a:rPr lang="en-US" altLang="ko-KR" dirty="0" err="1" smtClean="0"/>
              <a:t>Pritz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Perls</a:t>
            </a:r>
            <a:r>
              <a:rPr lang="ko-KR" altLang="en-US" dirty="0" smtClean="0"/>
              <a:t>에 의해 창시 되었다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err="1" smtClean="0"/>
              <a:t>게슈탈트란</a:t>
            </a:r>
            <a:r>
              <a:rPr lang="ko-KR" altLang="en-US" dirty="0" smtClean="0"/>
              <a:t> 형태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모양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전체를 의미하는 독일어인</a:t>
            </a:r>
            <a:r>
              <a:rPr lang="en-US" altLang="ko-KR" dirty="0"/>
              <a:t> </a:t>
            </a:r>
            <a:r>
              <a:rPr lang="ko-KR" altLang="en-US" dirty="0" err="1" smtClean="0"/>
              <a:t>게슈탈텐의</a:t>
            </a:r>
            <a:r>
              <a:rPr lang="ko-KR" altLang="en-US" dirty="0" smtClean="0"/>
              <a:t> 명사형으로 </a:t>
            </a:r>
            <a:r>
              <a:rPr lang="ko-KR" altLang="en-US" dirty="0" err="1" smtClean="0"/>
              <a:t>게슈탈텐이란</a:t>
            </a:r>
            <a:r>
              <a:rPr lang="ko-KR" altLang="en-US" dirty="0" smtClean="0"/>
              <a:t>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구성하다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형성하다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창조하다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조직하다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라는 뜻을 가진다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즉 단순한 특정 형태나 모양을 뜻하는 것이 아니라 그것의 지각적 전체 또는 패턴화된 전체를 의미한다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인간이 어떤 특정대상을 지각할 때 사물의 부분과 부분을 따로 떼어내서 지각하는 것이 아니라 하나의 </a:t>
            </a:r>
            <a:r>
              <a:rPr lang="ko-KR" altLang="en-US" dirty="0" err="1" smtClean="0"/>
              <a:t>의미있는</a:t>
            </a:r>
            <a:r>
              <a:rPr lang="ko-KR" altLang="en-US" dirty="0" smtClean="0"/>
              <a:t> 전체로 지각한다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환경과의 </a:t>
            </a:r>
            <a:r>
              <a:rPr lang="ko-KR" altLang="en-US" dirty="0" err="1" smtClean="0"/>
              <a:t>관계속에서</a:t>
            </a:r>
            <a:r>
              <a:rPr lang="ko-KR" altLang="en-US" dirty="0" smtClean="0"/>
              <a:t> 형성되며 해소되는 개체의 행동동기로 이해된다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모든 개체는 모든 유기체활동에 </a:t>
            </a:r>
            <a:r>
              <a:rPr lang="ko-KR" altLang="en-US" dirty="0" err="1" smtClean="0"/>
              <a:t>게슈탈트를</a:t>
            </a:r>
            <a:r>
              <a:rPr lang="ko-KR" altLang="en-US" dirty="0" smtClean="0"/>
              <a:t> 형성함으로써 해결된다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err="1" smtClean="0"/>
              <a:t>게슈탈트</a:t>
            </a:r>
            <a:r>
              <a:rPr lang="ko-KR" altLang="en-US" dirty="0" smtClean="0"/>
              <a:t> 상담은 인간이 자신이 접촉하여 경험하는 현상을 있는 그대로 매 순간 자각하여 수용하며 살아가는 것을 강조하였다</a:t>
            </a:r>
            <a:r>
              <a:rPr lang="en-US" altLang="ko-KR" dirty="0" smtClean="0"/>
              <a:t>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게슈탈트란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4304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51520" y="1618703"/>
            <a:ext cx="8655497" cy="525658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ko-KR" altLang="en-US" dirty="0" err="1" smtClean="0"/>
              <a:t>게슈탈트이론은</a:t>
            </a:r>
            <a:r>
              <a:rPr lang="ko-KR" altLang="en-US" dirty="0" smtClean="0"/>
              <a:t> 인간을 이해하는데 있어 기본적인 가정에 기초한다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총체주의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인간의 본성은 모든 경험들의 응집된 총체이며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 전체는 부분들의 합과는 본질적으로 다르다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 err="1" smtClean="0"/>
              <a:t>장이론</a:t>
            </a:r>
            <a:endParaRPr lang="en-US" altLang="ko-KR" dirty="0"/>
          </a:p>
          <a:p>
            <a:pPr lvl="1"/>
            <a:r>
              <a:rPr lang="ko-KR" altLang="en-US" dirty="0" err="1" smtClean="0"/>
              <a:t>게슈탈트</a:t>
            </a:r>
            <a:r>
              <a:rPr lang="ko-KR" altLang="en-US" dirty="0" smtClean="0"/>
              <a:t> 상담이론은 인간을 전체 장</a:t>
            </a:r>
            <a:r>
              <a:rPr lang="en-US" altLang="ko-KR" dirty="0" smtClean="0"/>
              <a:t>(Field)</a:t>
            </a:r>
            <a:r>
              <a:rPr lang="ko-KR" altLang="en-US" dirty="0" smtClean="0"/>
              <a:t>의 관점에서 통합적으로 이해하려고 시도한다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/>
          </a:p>
          <a:p>
            <a:r>
              <a:rPr lang="ko-KR" altLang="en-US" dirty="0" smtClean="0"/>
              <a:t>현상학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r>
              <a:rPr lang="ko-KR" altLang="en-US" dirty="0" smtClean="0"/>
              <a:t>실존주의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게슈탈트</a:t>
            </a:r>
            <a:r>
              <a:rPr lang="ko-KR" altLang="en-US" dirty="0" smtClean="0"/>
              <a:t> 치료는 인간이 있는 그대로의 경험을 자각하고 수용하는 것을 선택할 것을 강조한다</a:t>
            </a:r>
            <a:r>
              <a:rPr lang="en-US" altLang="ko-KR" dirty="0" smtClean="0"/>
              <a:t>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게슈탈트란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684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51520" y="1618703"/>
            <a:ext cx="8655497" cy="5256584"/>
          </a:xfrm>
        </p:spPr>
        <p:txBody>
          <a:bodyPr>
            <a:normAutofit/>
          </a:bodyPr>
          <a:lstStyle/>
          <a:p>
            <a:r>
              <a:rPr lang="ko-KR" altLang="en-US" sz="1600" dirty="0" smtClean="0"/>
              <a:t>전경과 배경</a:t>
            </a:r>
            <a:endParaRPr lang="en-US" altLang="ko-KR" sz="1600" dirty="0" smtClean="0"/>
          </a:p>
          <a:p>
            <a:pPr lvl="1"/>
            <a:r>
              <a:rPr lang="ko-KR" altLang="en-US" sz="1600" dirty="0" err="1" smtClean="0"/>
              <a:t>게슈탈트의</a:t>
            </a:r>
            <a:r>
              <a:rPr lang="ko-KR" altLang="en-US" sz="1600" dirty="0" smtClean="0"/>
              <a:t> 이론에서는 개체가 </a:t>
            </a:r>
            <a:r>
              <a:rPr lang="ko-KR" altLang="en-US" sz="1600" dirty="0" err="1" smtClean="0"/>
              <a:t>게슈탈트를</a:t>
            </a:r>
            <a:r>
              <a:rPr lang="ko-KR" altLang="en-US" sz="1600" dirty="0" smtClean="0"/>
              <a:t> 형성하여 지각하는 것을 전경과 배경으로 설명</a:t>
            </a:r>
            <a:r>
              <a:rPr lang="en-US" altLang="ko-KR" sz="1600" dirty="0" smtClean="0"/>
              <a:t> </a:t>
            </a:r>
          </a:p>
          <a:p>
            <a:pPr lvl="1"/>
            <a:r>
              <a:rPr lang="ko-KR" altLang="en-US" sz="1600" dirty="0" err="1" smtClean="0"/>
              <a:t>게슈탈트의</a:t>
            </a:r>
            <a:r>
              <a:rPr lang="ko-KR" altLang="en-US" sz="1600" dirty="0" smtClean="0"/>
              <a:t> 형성과 해소는 전경과 배경의 순환과정</a:t>
            </a:r>
            <a:endParaRPr lang="en-US" altLang="ko-KR" sz="1600" dirty="0" smtClean="0"/>
          </a:p>
          <a:p>
            <a:pPr lvl="1"/>
            <a:r>
              <a:rPr lang="ko-KR" altLang="en-US" sz="1600" dirty="0" smtClean="0"/>
              <a:t>전경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개체가 관심을 두고 에너지를 집중하는 지각 중심부분</a:t>
            </a:r>
            <a:endParaRPr lang="en-US" altLang="ko-KR" sz="1600" dirty="0" smtClean="0"/>
          </a:p>
          <a:p>
            <a:pPr lvl="1"/>
            <a:r>
              <a:rPr lang="ko-KR" altLang="en-US" sz="1600" dirty="0" smtClean="0"/>
              <a:t>배경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개체가 관심을 두지 않는 자극</a:t>
            </a:r>
            <a:endParaRPr lang="en-US" altLang="ko-KR" sz="1600" dirty="0" smtClean="0"/>
          </a:p>
          <a:p>
            <a:endParaRPr lang="en-US" altLang="ko-KR" sz="1600" dirty="0" smtClean="0"/>
          </a:p>
          <a:p>
            <a:pPr lvl="1"/>
            <a:r>
              <a:rPr lang="en-US" altLang="ko-KR" sz="1600" dirty="0" smtClean="0"/>
              <a:t>1.</a:t>
            </a:r>
            <a:r>
              <a:rPr lang="ko-KR" altLang="en-US" sz="1600" dirty="0" smtClean="0"/>
              <a:t>개체는 장을 전경과 배경으로 구조하여 지각</a:t>
            </a:r>
            <a:endParaRPr lang="en-US" altLang="ko-KR" sz="1600" dirty="0" smtClean="0"/>
          </a:p>
          <a:p>
            <a:pPr lvl="2"/>
            <a:r>
              <a:rPr lang="en-US" altLang="ko-KR" dirty="0" smtClean="0"/>
              <a:t>Ex) </a:t>
            </a:r>
            <a:r>
              <a:rPr lang="ko-KR" altLang="en-US" dirty="0" smtClean="0"/>
              <a:t>애인을 만나고 있는 한 남성에게 여자친구는 전경이 되고 길가는 다른 사람들은 배경으로 물러난다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sz="1600" dirty="0" smtClean="0"/>
              <a:t>2.</a:t>
            </a:r>
            <a:r>
              <a:rPr lang="ko-KR" altLang="en-US" sz="1600" dirty="0" smtClean="0"/>
              <a:t>개체는 장을 능동적으로 조직하여 </a:t>
            </a:r>
            <a:r>
              <a:rPr lang="ko-KR" altLang="en-US" sz="1600" dirty="0" err="1" smtClean="0"/>
              <a:t>의미있는</a:t>
            </a:r>
            <a:r>
              <a:rPr lang="ko-KR" altLang="en-US" sz="1600" dirty="0" smtClean="0"/>
              <a:t> 전체로 지각하는 경향이 있다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즉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각각의 경험들은 그 개인에게 일관되고 </a:t>
            </a:r>
            <a:r>
              <a:rPr lang="ko-KR" altLang="en-US" sz="1600" dirty="0" err="1" smtClean="0"/>
              <a:t>의미있는</a:t>
            </a:r>
            <a:r>
              <a:rPr lang="ko-KR" altLang="en-US" sz="1600" dirty="0" smtClean="0"/>
              <a:t> 전체로 지각된다</a:t>
            </a:r>
            <a:r>
              <a:rPr lang="en-US" altLang="ko-KR" sz="1600" dirty="0" smtClean="0"/>
              <a:t>.</a:t>
            </a:r>
          </a:p>
          <a:p>
            <a:pPr lvl="2"/>
            <a:r>
              <a:rPr lang="en-US" altLang="ko-KR" dirty="0" smtClean="0"/>
              <a:t>Ex)</a:t>
            </a:r>
            <a:r>
              <a:rPr lang="ko-KR" altLang="en-US" dirty="0" smtClean="0"/>
              <a:t>백지에 그려진 동그라미를 보고 배가 고픈 아이는 그것을 빵으로 지각하는데 반해 놀고 싶은 아이는 동그라미를 공으로 지각한다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lvl="1"/>
            <a:r>
              <a:rPr lang="en-US" altLang="ko-KR" sz="1600" dirty="0" smtClean="0"/>
              <a:t>3.</a:t>
            </a:r>
            <a:r>
              <a:rPr lang="ko-KR" altLang="en-US" sz="1600" dirty="0" smtClean="0"/>
              <a:t>개체는 미해결된 상황을 완결 지으려는 경향을 갖고 있다</a:t>
            </a:r>
            <a:r>
              <a:rPr lang="en-US" altLang="ko-KR" sz="1600" dirty="0" smtClean="0"/>
              <a:t>.</a:t>
            </a:r>
          </a:p>
          <a:p>
            <a:pPr lvl="2"/>
            <a:r>
              <a:rPr lang="en-US" altLang="ko-KR" dirty="0" smtClean="0"/>
              <a:t>Ex)</a:t>
            </a:r>
            <a:r>
              <a:rPr lang="ko-KR" altLang="en-US" dirty="0" smtClean="0"/>
              <a:t>개체는 대화도중에 방해를 받아 대화가 중단된 경우 그것을 다시 </a:t>
            </a:r>
            <a:r>
              <a:rPr lang="ko-KR" altLang="en-US" dirty="0" err="1" smtClean="0"/>
              <a:t>완결지으려한다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주요개</a:t>
            </a:r>
            <a:r>
              <a:rPr lang="ko-KR" altLang="en-US" dirty="0"/>
              <a:t>념</a:t>
            </a:r>
          </a:p>
        </p:txBody>
      </p:sp>
    </p:spTree>
    <p:extLst>
      <p:ext uri="{BB962C8B-B14F-4D97-AF65-F5344CB8AC3E}">
        <p14:creationId xmlns:p14="http://schemas.microsoft.com/office/powerpoint/2010/main" val="140022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51520" y="1618703"/>
            <a:ext cx="8655497" cy="5256584"/>
          </a:xfrm>
        </p:spPr>
        <p:txBody>
          <a:bodyPr>
            <a:normAutofit/>
          </a:bodyPr>
          <a:lstStyle/>
          <a:p>
            <a:r>
              <a:rPr lang="en-US" altLang="ko-KR" sz="1600" dirty="0" smtClean="0"/>
              <a:t> </a:t>
            </a:r>
            <a:r>
              <a:rPr lang="ko-KR" altLang="en-US" sz="1600" dirty="0" smtClean="0"/>
              <a:t>알아차림과 접촉</a:t>
            </a:r>
            <a:endParaRPr lang="en-US" altLang="ko-KR" sz="1600" dirty="0" smtClean="0"/>
          </a:p>
          <a:p>
            <a:pPr lvl="1"/>
            <a:r>
              <a:rPr lang="ko-KR" altLang="en-US" sz="1400" dirty="0" smtClean="0"/>
              <a:t>알아차림</a:t>
            </a:r>
            <a:r>
              <a:rPr lang="en-US" altLang="ko-KR" sz="1400" dirty="0" smtClean="0"/>
              <a:t> : </a:t>
            </a:r>
            <a:r>
              <a:rPr lang="ko-KR" altLang="en-US" sz="1400" dirty="0" smtClean="0"/>
              <a:t>한 개체가 자신의 유기체적 욕구나 감정을 알아차리고 </a:t>
            </a:r>
            <a:r>
              <a:rPr lang="ko-KR" altLang="en-US" sz="1400" dirty="0" err="1" smtClean="0"/>
              <a:t>게슈탈트를</a:t>
            </a:r>
            <a:r>
              <a:rPr lang="ko-KR" altLang="en-US" sz="1400" dirty="0" smtClean="0"/>
              <a:t> 형성하여 전경으로 떠올리는 행위 </a:t>
            </a:r>
            <a:endParaRPr lang="en-US" altLang="ko-KR" sz="1400" dirty="0" smtClean="0"/>
          </a:p>
          <a:p>
            <a:pPr lvl="1"/>
            <a:r>
              <a:rPr lang="ko-KR" altLang="en-US" sz="1400" dirty="0" smtClean="0"/>
              <a:t>접촉</a:t>
            </a:r>
            <a:r>
              <a:rPr lang="en-US" altLang="ko-KR" sz="1400" dirty="0" smtClean="0"/>
              <a:t> : </a:t>
            </a:r>
            <a:r>
              <a:rPr lang="ko-KR" altLang="en-US" sz="1400" dirty="0" smtClean="0"/>
              <a:t>전경으로 떠오른 </a:t>
            </a:r>
            <a:r>
              <a:rPr lang="ko-KR" altLang="en-US" sz="1400" dirty="0" err="1" smtClean="0"/>
              <a:t>게슈탈트를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해소하기위해</a:t>
            </a:r>
            <a:r>
              <a:rPr lang="ko-KR" altLang="en-US" sz="1400" dirty="0" smtClean="0"/>
              <a:t> 환경과 상호작용하는 행위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즉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에너지를 동원하</a:t>
            </a:r>
            <a:r>
              <a:rPr lang="ko-KR" altLang="en-US" sz="1400" dirty="0"/>
              <a:t>여</a:t>
            </a:r>
            <a:r>
              <a:rPr lang="ko-KR" altLang="en-US" sz="1400" dirty="0" smtClean="0"/>
              <a:t> 실제로 환경과 만나는 행위</a:t>
            </a:r>
            <a:endParaRPr lang="en-US" altLang="ko-KR" sz="1400" dirty="0"/>
          </a:p>
          <a:p>
            <a:pPr lvl="1"/>
            <a:r>
              <a:rPr lang="ko-KR" altLang="en-US" sz="1400" dirty="0" smtClean="0"/>
              <a:t>한 개체는 자신이 경험하는 현상학적 장에서 알아차림과 접촉 즉 </a:t>
            </a:r>
            <a:r>
              <a:rPr lang="ko-KR" altLang="en-US" sz="1400" dirty="0" err="1" smtClean="0"/>
              <a:t>게슈탈트가</a:t>
            </a:r>
            <a:r>
              <a:rPr lang="ko-KR" altLang="en-US" sz="1400" dirty="0" smtClean="0"/>
              <a:t> 형성되고 해소되는 반복적인 과정을 갖게 되며 이는 알아차림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접촉 주기로 이해될 수 있음</a:t>
            </a:r>
            <a:r>
              <a:rPr lang="en-US" altLang="ko-KR" sz="1400" dirty="0"/>
              <a:t>.</a:t>
            </a:r>
            <a:endParaRPr lang="en-US" altLang="ko-KR" sz="1400" dirty="0" smtClean="0"/>
          </a:p>
          <a:p>
            <a:pPr lvl="1"/>
            <a:r>
              <a:rPr lang="ko-KR" altLang="en-US" sz="1400" dirty="0" smtClean="0"/>
              <a:t>알아차림</a:t>
            </a:r>
            <a:r>
              <a:rPr lang="en-US" altLang="ko-KR" sz="1400" dirty="0" smtClean="0"/>
              <a:t>-</a:t>
            </a:r>
            <a:r>
              <a:rPr lang="ko-KR" altLang="en-US" sz="1400" dirty="0" smtClean="0"/>
              <a:t>접촉 주기</a:t>
            </a:r>
            <a:endParaRPr lang="en-US" altLang="ko-KR" sz="1400" dirty="0" smtClean="0"/>
          </a:p>
          <a:p>
            <a:pPr lvl="2"/>
            <a:r>
              <a:rPr lang="en-US" altLang="ko-KR" sz="1200" dirty="0" smtClean="0"/>
              <a:t>(1</a:t>
            </a:r>
            <a:r>
              <a:rPr lang="en-US" altLang="ko-KR" sz="1200" dirty="0"/>
              <a:t>)</a:t>
            </a:r>
            <a:r>
              <a:rPr lang="ko-KR" altLang="en-US" sz="1200" dirty="0" smtClean="0"/>
              <a:t>먼저 배경에서</a:t>
            </a:r>
            <a:endParaRPr lang="en-US" altLang="ko-KR" sz="1200" dirty="0" smtClean="0"/>
          </a:p>
          <a:p>
            <a:pPr lvl="2"/>
            <a:r>
              <a:rPr lang="en-US" altLang="ko-KR" sz="1200" dirty="0" smtClean="0"/>
              <a:t>(2)</a:t>
            </a:r>
            <a:r>
              <a:rPr lang="ko-KR" altLang="en-US" sz="1200" dirty="0" smtClean="0"/>
              <a:t>유기체의 욕구나 감정이 신체 감각의 형태로 나타나고</a:t>
            </a:r>
            <a:endParaRPr lang="en-US" altLang="ko-KR" sz="1200" dirty="0" smtClean="0"/>
          </a:p>
          <a:p>
            <a:pPr lvl="2"/>
            <a:r>
              <a:rPr lang="en-US" altLang="ko-KR" sz="1200" dirty="0" smtClean="0"/>
              <a:t>(3)</a:t>
            </a:r>
            <a:r>
              <a:rPr lang="ko-KR" altLang="en-US" sz="1200" dirty="0" smtClean="0"/>
              <a:t>이를 알아차려 </a:t>
            </a:r>
            <a:r>
              <a:rPr lang="ko-KR" altLang="en-US" sz="1200" dirty="0" err="1" smtClean="0"/>
              <a:t>게슈탈트로</a:t>
            </a:r>
            <a:r>
              <a:rPr lang="ko-KR" altLang="en-US" sz="1200" dirty="0" smtClean="0"/>
              <a:t> 형성하여 전경으로 떠올리며</a:t>
            </a:r>
            <a:endParaRPr lang="en-US" altLang="ko-KR" sz="1200" dirty="0"/>
          </a:p>
          <a:p>
            <a:pPr lvl="2"/>
            <a:r>
              <a:rPr lang="en-US" altLang="ko-KR" sz="1200" dirty="0" smtClean="0"/>
              <a:t>(4)</a:t>
            </a:r>
            <a:r>
              <a:rPr lang="ko-KR" altLang="en-US" sz="1200" dirty="0" smtClean="0"/>
              <a:t>이를 해소하기 위하여 에너지를 동원하여 </a:t>
            </a:r>
            <a:endParaRPr lang="en-US" altLang="ko-KR" sz="1200" dirty="0" smtClean="0"/>
          </a:p>
          <a:p>
            <a:pPr lvl="2"/>
            <a:r>
              <a:rPr lang="en-US" altLang="ko-KR" sz="1200" dirty="0" smtClean="0"/>
              <a:t>(5)</a:t>
            </a:r>
            <a:r>
              <a:rPr lang="ko-KR" altLang="en-US" sz="1200" dirty="0" smtClean="0"/>
              <a:t>행동으로 옮기고</a:t>
            </a:r>
            <a:endParaRPr lang="en-US" altLang="ko-KR" sz="1200" dirty="0" smtClean="0"/>
          </a:p>
          <a:p>
            <a:pPr lvl="2"/>
            <a:r>
              <a:rPr lang="en-US" altLang="ko-KR" sz="1200" dirty="0" smtClean="0"/>
              <a:t>(</a:t>
            </a:r>
            <a:r>
              <a:rPr lang="en-US" altLang="ko-KR" sz="1200" dirty="0"/>
              <a:t>6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마침내 환경과의 접촉을 통해 </a:t>
            </a:r>
            <a:r>
              <a:rPr lang="ko-KR" altLang="en-US" sz="1200" dirty="0" err="1" smtClean="0"/>
              <a:t>게슈탈트를</a:t>
            </a:r>
            <a:r>
              <a:rPr lang="ko-KR" altLang="en-US" sz="1200" dirty="0" smtClean="0"/>
              <a:t> 해소</a:t>
            </a:r>
            <a:r>
              <a:rPr lang="en-US" altLang="ko-KR" sz="1200" dirty="0" smtClean="0"/>
              <a:t>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주요개</a:t>
            </a:r>
            <a:r>
              <a:rPr lang="ko-KR" altLang="en-US" dirty="0"/>
              <a:t>념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063054"/>
            <a:ext cx="3168352" cy="1483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94524" y="6258293"/>
            <a:ext cx="2952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 smtClean="0"/>
              <a:t>←알아차림</a:t>
            </a:r>
            <a:r>
              <a:rPr lang="en-US" altLang="ko-KR" sz="1100" dirty="0" smtClean="0"/>
              <a:t>- </a:t>
            </a:r>
            <a:r>
              <a:rPr lang="ko-KR" altLang="en-US" sz="1100" dirty="0" smtClean="0"/>
              <a:t>접촉주기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91054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51520" y="1618703"/>
            <a:ext cx="8655497" cy="5256584"/>
          </a:xfrm>
        </p:spPr>
        <p:txBody>
          <a:bodyPr>
            <a:normAutofit/>
          </a:bodyPr>
          <a:lstStyle/>
          <a:p>
            <a:endParaRPr lang="en-US" altLang="ko-KR" sz="1600" dirty="0" smtClean="0"/>
          </a:p>
          <a:p>
            <a:r>
              <a:rPr lang="ko-KR" altLang="en-US" sz="1600" dirty="0" smtClean="0"/>
              <a:t>지금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여기</a:t>
            </a:r>
            <a:endParaRPr lang="en-US" altLang="ko-KR" sz="1600" dirty="0" smtClean="0"/>
          </a:p>
          <a:p>
            <a:pPr lvl="1"/>
            <a:r>
              <a:rPr lang="en-US" altLang="ko-KR" sz="1600" dirty="0" err="1" smtClean="0"/>
              <a:t>Perls</a:t>
            </a:r>
            <a:r>
              <a:rPr lang="ko-KR" altLang="en-US" sz="1600" dirty="0" smtClean="0"/>
              <a:t>는 현재는 유일한 현실로서 인간에게</a:t>
            </a:r>
            <a:r>
              <a:rPr lang="en-US" altLang="ko-KR" sz="1600" dirty="0"/>
              <a:t> </a:t>
            </a:r>
            <a:r>
              <a:rPr lang="en-US" altLang="ko-KR" sz="1600" dirty="0" smtClean="0"/>
              <a:t>‘</a:t>
            </a:r>
            <a:r>
              <a:rPr lang="ko-KR" altLang="en-US" sz="1600" dirty="0" smtClean="0"/>
              <a:t>지금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여기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를 제외하고는 아무것도 존재하지 않음</a:t>
            </a:r>
            <a:r>
              <a:rPr lang="en-US" altLang="ko-KR" sz="1600" dirty="0" smtClean="0"/>
              <a:t>.</a:t>
            </a:r>
          </a:p>
          <a:p>
            <a:pPr lvl="1"/>
            <a:endParaRPr lang="en-US" altLang="ko-KR" sz="1600" dirty="0" smtClean="0"/>
          </a:p>
          <a:p>
            <a:pPr lvl="1"/>
            <a:r>
              <a:rPr lang="ko-KR" altLang="en-US" sz="1600" dirty="0" smtClean="0"/>
              <a:t>현재만이 존재하며 과거에서 방황하는 것은 현재의 생산적인 삶의 특질에서 벗어나는 것이다</a:t>
            </a:r>
            <a:r>
              <a:rPr lang="en-US" altLang="ko-KR" sz="1600" dirty="0" smtClean="0"/>
              <a:t>.</a:t>
            </a:r>
          </a:p>
          <a:p>
            <a:pPr lvl="1"/>
            <a:endParaRPr lang="en-US" altLang="ko-KR" sz="1600" dirty="0" smtClean="0"/>
          </a:p>
          <a:p>
            <a:pPr lvl="1"/>
            <a:r>
              <a:rPr lang="ko-KR" altLang="en-US" sz="1600" dirty="0" smtClean="0"/>
              <a:t>과거의 일을 되돌아 보는 것과 미래를 결정하고 계획하는데 모든 에너지를 소비하는 것은 오히려 지금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여기에 집중하고 현재를 활용하는 힘을 감소시킨다</a:t>
            </a:r>
            <a:r>
              <a:rPr lang="en-US" altLang="ko-KR" sz="1600" dirty="0" smtClean="0"/>
              <a:t>.</a:t>
            </a:r>
          </a:p>
          <a:p>
            <a:pPr lvl="1"/>
            <a:endParaRPr lang="en-US" altLang="ko-KR" sz="1600" dirty="0" smtClean="0"/>
          </a:p>
          <a:p>
            <a:pPr lvl="1"/>
            <a:r>
              <a:rPr lang="ko-KR" altLang="en-US" sz="1600" dirty="0" err="1" smtClean="0"/>
              <a:t>게슈탈트</a:t>
            </a:r>
            <a:r>
              <a:rPr lang="ko-KR" altLang="en-US" sz="1600" dirty="0" smtClean="0"/>
              <a:t> 이론은 완전히 현재에 살아야 하지만 과거와 미래를 완전히 버리지 말고 가능하면 그것들이 현재에 살아있는 </a:t>
            </a:r>
            <a:r>
              <a:rPr lang="ko-KR" altLang="en-US" sz="1600" dirty="0" smtClean="0"/>
              <a:t>것처럼 </a:t>
            </a:r>
            <a:r>
              <a:rPr lang="ko-KR" altLang="en-US" sz="1600" dirty="0" smtClean="0"/>
              <a:t>현재화 하도록 요구한다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따라서 만약 개인의 과거가 현재 행동의 중요한 의미를 가진다고 여겨진다면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게슈탈트</a:t>
            </a:r>
            <a:r>
              <a:rPr lang="ko-KR" altLang="en-US" sz="1600" dirty="0" smtClean="0"/>
              <a:t> </a:t>
            </a:r>
            <a:r>
              <a:rPr lang="ko-KR" altLang="en-US" sz="1600" dirty="0" err="1" smtClean="0"/>
              <a:t>치료자는</a:t>
            </a:r>
            <a:r>
              <a:rPr lang="ko-KR" altLang="en-US" sz="1600" dirty="0" smtClean="0"/>
              <a:t> 과거의 사건을 다루는 것이 아니라 그 과거를 현재로 가지고 와서 마치 </a:t>
            </a:r>
            <a:r>
              <a:rPr lang="ko-KR" altLang="en-US" sz="1600" dirty="0" smtClean="0"/>
              <a:t>그 사건이 </a:t>
            </a:r>
            <a:r>
              <a:rPr lang="ko-KR" altLang="en-US" sz="1600" dirty="0" smtClean="0"/>
              <a:t>지금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여기에서 일어나고 있는 것처럼 다루어야 한다</a:t>
            </a:r>
            <a:r>
              <a:rPr lang="en-US" altLang="ko-KR" sz="1600" dirty="0" smtClean="0"/>
              <a:t>.</a:t>
            </a:r>
          </a:p>
          <a:p>
            <a:pPr lvl="1"/>
            <a:endParaRPr lang="en-US" altLang="ko-KR" sz="16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주요개</a:t>
            </a:r>
            <a:r>
              <a:rPr lang="ko-KR" altLang="en-US" dirty="0"/>
              <a:t>념</a:t>
            </a:r>
          </a:p>
        </p:txBody>
      </p:sp>
    </p:spTree>
    <p:extLst>
      <p:ext uri="{BB962C8B-B14F-4D97-AF65-F5344CB8AC3E}">
        <p14:creationId xmlns:p14="http://schemas.microsoft.com/office/powerpoint/2010/main" val="212662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51520" y="1618703"/>
            <a:ext cx="8655497" cy="5256584"/>
          </a:xfrm>
        </p:spPr>
        <p:txBody>
          <a:bodyPr>
            <a:normAutofit/>
          </a:bodyPr>
          <a:lstStyle/>
          <a:p>
            <a:endParaRPr lang="en-US" altLang="ko-KR" sz="1800" dirty="0" smtClean="0"/>
          </a:p>
          <a:p>
            <a:r>
              <a:rPr lang="ko-KR" altLang="en-US" sz="1800" dirty="0" smtClean="0"/>
              <a:t>미해결과제</a:t>
            </a:r>
            <a:endParaRPr lang="en-US" altLang="ko-KR" sz="1800" dirty="0" smtClean="0"/>
          </a:p>
          <a:p>
            <a:pPr lvl="1"/>
            <a:r>
              <a:rPr lang="ko-KR" altLang="en-US" sz="1600" dirty="0" smtClean="0"/>
              <a:t>개체는 균형을 유지하려는 동기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즉 미완성의 </a:t>
            </a:r>
            <a:r>
              <a:rPr lang="ko-KR" altLang="en-US" sz="1600" dirty="0" err="1" smtClean="0"/>
              <a:t>게슈탈트를</a:t>
            </a:r>
            <a:r>
              <a:rPr lang="ko-KR" altLang="en-US" sz="1600" dirty="0" smtClean="0"/>
              <a:t> 자각하면 이를 </a:t>
            </a:r>
            <a:r>
              <a:rPr lang="ko-KR" altLang="en-US" sz="1600" dirty="0" err="1" smtClean="0"/>
              <a:t>완결지으려는</a:t>
            </a:r>
            <a:r>
              <a:rPr lang="ko-KR" altLang="en-US" sz="1600" dirty="0" smtClean="0"/>
              <a:t> 경향을 가지고 있으므로 해소되지 못한 </a:t>
            </a:r>
            <a:r>
              <a:rPr lang="ko-KR" altLang="en-US" sz="1600" dirty="0" err="1" smtClean="0"/>
              <a:t>게슈탈트는</a:t>
            </a:r>
            <a:r>
              <a:rPr lang="ko-KR" altLang="en-US" sz="1600" dirty="0" smtClean="0"/>
              <a:t> 계속해서 전경으로 떠오르게 된다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이러한 완결되지 않은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혹은 해소되지 않은 </a:t>
            </a:r>
            <a:r>
              <a:rPr lang="ko-KR" altLang="en-US" sz="1600" dirty="0" err="1" smtClean="0"/>
              <a:t>게슈탈트가</a:t>
            </a:r>
            <a:r>
              <a:rPr lang="ko-KR" altLang="en-US" sz="1600" dirty="0" smtClean="0"/>
              <a:t> 미해결과제다</a:t>
            </a:r>
            <a:r>
              <a:rPr lang="en-US" altLang="ko-KR" sz="1600" dirty="0" smtClean="0"/>
              <a:t>.</a:t>
            </a:r>
          </a:p>
          <a:p>
            <a:pPr lvl="1"/>
            <a:endParaRPr lang="en-US" altLang="ko-KR" sz="1600" dirty="0"/>
          </a:p>
          <a:p>
            <a:pPr lvl="1"/>
            <a:r>
              <a:rPr lang="ko-KR" altLang="en-US" sz="1600" dirty="0" smtClean="0"/>
              <a:t>미해결된 과제는 </a:t>
            </a:r>
            <a:r>
              <a:rPr lang="ko-KR" altLang="en-US" sz="1600" dirty="0" err="1" smtClean="0"/>
              <a:t>게슈탈트</a:t>
            </a:r>
            <a:r>
              <a:rPr lang="ko-KR" altLang="en-US" sz="1600" dirty="0" smtClean="0"/>
              <a:t> 완결을 위해 계속 전경으로 떠오르므로 전경과 배경의 자연스러운 교체를 방해한다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뿐만 아니라 미해결된 과제가 많아진다는 것은 개체가 자신의 유기체 욕구를 효과적으로 해소하는데 실패하였다는 것을 의미한다</a:t>
            </a:r>
            <a:r>
              <a:rPr lang="en-US" altLang="ko-KR" sz="1600" dirty="0" smtClean="0"/>
              <a:t>.</a:t>
            </a:r>
            <a:r>
              <a:rPr lang="ko-KR" altLang="en-US" sz="1600" dirty="0" smtClean="0"/>
              <a:t> 지속적 실패는 심리적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신체적 장애를 야기하게 된다</a:t>
            </a:r>
            <a:r>
              <a:rPr lang="en-US" altLang="ko-KR" sz="1600" dirty="0" smtClean="0"/>
              <a:t>.</a:t>
            </a:r>
          </a:p>
          <a:p>
            <a:pPr lvl="1"/>
            <a:endParaRPr lang="en-US" altLang="ko-KR" sz="1600" dirty="0"/>
          </a:p>
          <a:p>
            <a:pPr lvl="1"/>
            <a:r>
              <a:rPr lang="ko-KR" altLang="en-US" sz="1600" dirty="0" smtClean="0"/>
              <a:t>미해결된 과제가 있을 때 개인은 그것에 마음을 빼앗기게 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미해결된 과제는 여러 가지 부적응적인 양상으로 삶에서 지속된다고 보았다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따라서 </a:t>
            </a:r>
            <a:r>
              <a:rPr lang="ko-KR" altLang="en-US" sz="1600" dirty="0" err="1" smtClean="0"/>
              <a:t>게슈탈트</a:t>
            </a:r>
            <a:r>
              <a:rPr lang="ko-KR" altLang="en-US" sz="1600" smtClean="0"/>
              <a:t> 상담과정은 </a:t>
            </a:r>
            <a:r>
              <a:rPr lang="en-US" altLang="ko-KR" sz="1600" smtClean="0"/>
              <a:t>‘</a:t>
            </a:r>
            <a:r>
              <a:rPr lang="ko-KR" altLang="en-US" sz="1600" dirty="0" smtClean="0"/>
              <a:t>지금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여기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에서의 알아차림을 통해 미해결된 과제를 해결하는데 초점을 둔다</a:t>
            </a:r>
            <a:r>
              <a:rPr lang="en-US" altLang="ko-KR" sz="1600" dirty="0" smtClean="0"/>
              <a:t>.</a:t>
            </a:r>
            <a:r>
              <a:rPr lang="ko-KR" altLang="en-US" sz="1600" dirty="0" smtClean="0"/>
              <a:t>  </a:t>
            </a:r>
            <a:endParaRPr lang="en-US" altLang="ko-KR" sz="16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주요개</a:t>
            </a:r>
            <a:r>
              <a:rPr lang="ko-KR" altLang="en-US" dirty="0"/>
              <a:t>념</a:t>
            </a:r>
          </a:p>
        </p:txBody>
      </p:sp>
    </p:spTree>
    <p:extLst>
      <p:ext uri="{BB962C8B-B14F-4D97-AF65-F5344CB8AC3E}">
        <p14:creationId xmlns:p14="http://schemas.microsoft.com/office/powerpoint/2010/main" val="115059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80999" y="1844824"/>
            <a:ext cx="8407893" cy="4536503"/>
          </a:xfrm>
        </p:spPr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접촉경계 혼란</a:t>
            </a:r>
            <a:endParaRPr lang="en-US" altLang="ko-KR" dirty="0" smtClean="0"/>
          </a:p>
          <a:p>
            <a:endParaRPr lang="en-US" altLang="ko-KR" dirty="0" smtClean="0"/>
          </a:p>
          <a:p>
            <a:pPr lvl="1"/>
            <a:r>
              <a:rPr lang="en-US" altLang="ko-KR" dirty="0" err="1" smtClean="0"/>
              <a:t>Perls</a:t>
            </a:r>
            <a:r>
              <a:rPr lang="ko-KR" altLang="en-US" dirty="0" smtClean="0"/>
              <a:t>는 유기체의 자각 혹은 알아차림을 방해하는 접촉이 결여될 때 자연스러운 </a:t>
            </a:r>
            <a:r>
              <a:rPr lang="ko-KR" altLang="en-US" dirty="0" err="1" smtClean="0"/>
              <a:t>게슈탈트</a:t>
            </a:r>
            <a:r>
              <a:rPr lang="ko-KR" altLang="en-US" dirty="0" smtClean="0"/>
              <a:t> 형성과 해소과정이 </a:t>
            </a:r>
            <a:r>
              <a:rPr lang="ko-KR" altLang="en-US" dirty="0" err="1" smtClean="0"/>
              <a:t>방해받는다고</a:t>
            </a:r>
            <a:r>
              <a:rPr lang="ko-KR" altLang="en-US" dirty="0" smtClean="0"/>
              <a:t> 보았다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이러한 병리현상은</a:t>
            </a:r>
            <a:r>
              <a:rPr lang="en-US" altLang="ko-KR" dirty="0"/>
              <a:t>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접촉경계의 혼란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개념으로 설명하였다</a:t>
            </a:r>
            <a:r>
              <a:rPr lang="en-US" altLang="ko-KR" dirty="0" smtClean="0"/>
              <a:t>. </a:t>
            </a:r>
          </a:p>
          <a:p>
            <a:pPr lvl="1"/>
            <a:r>
              <a:rPr lang="ko-KR" altLang="en-US" dirty="0" err="1" smtClean="0"/>
              <a:t>게슈탈트</a:t>
            </a:r>
            <a:r>
              <a:rPr lang="ko-KR" altLang="en-US" dirty="0" smtClean="0"/>
              <a:t> 이론에서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저항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이란 개체가 현재를 온전하게 경험하는 것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접촉하는 것을 방해하는 방어기제다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/>
          </a:p>
          <a:p>
            <a:pPr lvl="1"/>
            <a:r>
              <a:rPr lang="ko-KR" altLang="en-US" dirty="0" smtClean="0"/>
              <a:t>내사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타인의 신념과 기준을 </a:t>
            </a:r>
            <a:r>
              <a:rPr lang="ko-KR" altLang="en-US" dirty="0" err="1" smtClean="0"/>
              <a:t>비판없이</a:t>
            </a:r>
            <a:r>
              <a:rPr lang="ko-KR" altLang="en-US" dirty="0" smtClean="0"/>
              <a:t> 자신의 것으로 수용하는 것을 뜻한다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개체가 환경과의 관계방식에서 타인과 관계함에 있어 자신의 경험으로 소화시키지 못하게 되면 그들의 주장이나 행동가치관을 무비판적으로 받아들이게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우리 자신이 원하고 필요로 하는 것을 명확하게 하는데 에너지를 투자하지 않고 환경이 제공하는 것을 수동적으로 받아들이는 데만 에너지를 사용하게 된다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주요개념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8510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눈금">
  <a:themeElements>
    <a:clrScheme name="눈금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눈금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눈금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123</TotalTime>
  <Words>1460</Words>
  <Application>Microsoft Office PowerPoint</Application>
  <PresentationFormat>화면 슬라이드 쇼(4:3)</PresentationFormat>
  <Paragraphs>163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눈금</vt:lpstr>
      <vt:lpstr>게슈탈트 상담이론 </vt:lpstr>
      <vt:lpstr>목차</vt:lpstr>
      <vt:lpstr>게슈탈트란?</vt:lpstr>
      <vt:lpstr>게슈탈트란?</vt:lpstr>
      <vt:lpstr>주요개념</vt:lpstr>
      <vt:lpstr>주요개념</vt:lpstr>
      <vt:lpstr>주요개념</vt:lpstr>
      <vt:lpstr>주요개념</vt:lpstr>
      <vt:lpstr>주요개념</vt:lpstr>
      <vt:lpstr>주요개념</vt:lpstr>
      <vt:lpstr>주요개념</vt:lpstr>
      <vt:lpstr>상담과정</vt:lpstr>
      <vt:lpstr>상담과정</vt:lpstr>
      <vt:lpstr>상담과정</vt:lpstr>
      <vt:lpstr>상담과정</vt:lpstr>
      <vt:lpstr>상담과정</vt:lpstr>
      <vt:lpstr>상담과정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게슈탈트 상담이론</dc:title>
  <dc:creator>Windows 사용자</dc:creator>
  <cp:lastModifiedBy>Windows 사용자</cp:lastModifiedBy>
  <cp:revision>24</cp:revision>
  <dcterms:created xsi:type="dcterms:W3CDTF">2016-11-16T09:34:46Z</dcterms:created>
  <dcterms:modified xsi:type="dcterms:W3CDTF">2016-11-16T11:39:56Z</dcterms:modified>
</cp:coreProperties>
</file>