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맑은 고딕" pitchFamily="50" charset="-127"/>
      <p:regular r:id="rId28"/>
      <p:bold r:id="rId29"/>
    </p:embeddedFont>
    <p:embeddedFont>
      <p:font typeface="HY견고딕" pitchFamily="18" charset="-127"/>
      <p:regular r:id="rId30"/>
    </p:embeddedFont>
    <p:embeddedFont>
      <p:font typeface="한컴바탕" pitchFamily="18" charset="2"/>
      <p:regular r:id="rId31"/>
    </p:embeddedFont>
    <p:embeddedFont>
      <p:font typeface="Wingdings 2" pitchFamily="18" charset="2"/>
      <p:regular r:id="rId32"/>
    </p:embeddedFont>
    <p:embeddedFont>
      <p:font typeface="HY울릉도B" pitchFamily="18" charset="-127"/>
      <p:regular r:id="rId33"/>
    </p:embeddedFont>
    <p:embeddedFont>
      <p:font typeface="HY울릉도M" pitchFamily="18" charset="-127"/>
      <p:regular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32"/>
  </p:normalViewPr>
  <p:slideViewPr>
    <p:cSldViewPr>
      <p:cViewPr>
        <p:scale>
          <a:sx n="80" d="100"/>
          <a:sy n="80" d="100"/>
        </p:scale>
        <p:origin x="-52" y="28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A8E296A-F97E-4BE0-AAA2-5A0FB2E23725}" type="datetime1">
              <a:rPr lang="ko-KR" altLang="en-US"/>
              <a:pPr lvl="0">
                <a:defRPr lang="ko-KR" altLang="en-US"/>
              </a:pPr>
              <a:t>2016-11-08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DAA39B-9083-451C-A905-32849418B013}" type="slidenum">
              <a:rPr lang="ko-KR" altLang="en-US"/>
              <a:pPr lvl="0">
                <a:defRPr lang="ko-KR" altLang="en-US"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F425-FC46-4C0D-B1E0-39ECC933D775}" type="datetimeFigureOut">
              <a:rPr lang="ko-KR" altLang="en-US" smtClean="0"/>
              <a:pPr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8DE4-208C-4366-8AD7-7A4942BB89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2878615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643182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2016.11.10</a:t>
            </a:r>
            <a:endParaRPr lang="ko-KR" altLang="en-US" sz="16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00570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7BB2B5"/>
                </a:solidFill>
              </a:rPr>
              <a:t>이미정 </a:t>
            </a:r>
            <a:r>
              <a:rPr lang="en-US" altLang="ko-KR" b="1" dirty="0" smtClean="0">
                <a:solidFill>
                  <a:srgbClr val="7BB2B5"/>
                </a:solidFill>
              </a:rPr>
              <a:t>201645040</a:t>
            </a:r>
          </a:p>
          <a:p>
            <a:r>
              <a:rPr lang="ko-KR" altLang="en-US" b="1" dirty="0" smtClean="0">
                <a:solidFill>
                  <a:srgbClr val="7BB2B5"/>
                </a:solidFill>
              </a:rPr>
              <a:t>최민주 </a:t>
            </a:r>
            <a:r>
              <a:rPr lang="en-US" altLang="ko-KR" b="1" dirty="0" smtClean="0">
                <a:solidFill>
                  <a:srgbClr val="7BB2B5"/>
                </a:solidFill>
              </a:rPr>
              <a:t>201645062</a:t>
            </a:r>
          </a:p>
          <a:p>
            <a:r>
              <a:rPr lang="ko-KR" altLang="en-US" b="1" dirty="0" smtClean="0">
                <a:solidFill>
                  <a:srgbClr val="7BB2B5"/>
                </a:solidFill>
              </a:rPr>
              <a:t>유수인 </a:t>
            </a:r>
            <a:r>
              <a:rPr lang="en-US" altLang="ko-KR" b="1" dirty="0" smtClean="0">
                <a:solidFill>
                  <a:srgbClr val="7BB2B5"/>
                </a:solidFill>
              </a:rPr>
              <a:t>201645038</a:t>
            </a:r>
          </a:p>
          <a:p>
            <a:r>
              <a:rPr lang="ko-KR" altLang="en-US" b="1" dirty="0" smtClean="0">
                <a:solidFill>
                  <a:srgbClr val="7BB2B5"/>
                </a:solidFill>
              </a:rPr>
              <a:t>노경민 </a:t>
            </a:r>
            <a:r>
              <a:rPr lang="en-US" altLang="ko-KR" b="1" dirty="0" smtClean="0">
                <a:solidFill>
                  <a:srgbClr val="7BB2B5"/>
                </a:solidFill>
              </a:rPr>
              <a:t>201645018</a:t>
            </a:r>
          </a:p>
          <a:p>
            <a:r>
              <a:rPr lang="ko-KR" altLang="en-US" b="1" dirty="0" smtClean="0">
                <a:solidFill>
                  <a:srgbClr val="7BB2B5"/>
                </a:solidFill>
              </a:rPr>
              <a:t>신유진 </a:t>
            </a:r>
            <a:r>
              <a:rPr lang="en-US" altLang="ko-KR" b="1" dirty="0" smtClean="0">
                <a:solidFill>
                  <a:srgbClr val="7BB2B5"/>
                </a:solidFill>
              </a:rPr>
              <a:t>201645030</a:t>
            </a:r>
            <a:endParaRPr lang="ko-KR" altLang="en-US" b="1" dirty="0">
              <a:solidFill>
                <a:srgbClr val="7BB2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6470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016483"/>
            <a:ext cx="2357454" cy="4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03 </a:t>
            </a:r>
            <a:r>
              <a:rPr lang="ko-KR" altLang="en-US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주요개념</a:t>
            </a:r>
            <a:endParaRPr lang="ko-KR" altLang="en-US" sz="2400" b="1">
              <a:solidFill>
                <a:srgbClr val="59836D"/>
              </a:solidFill>
              <a:latin typeface="HY견고딕"/>
              <a:ea typeface="HY견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484784"/>
            <a:ext cx="7715304" cy="3380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1. </a:t>
            </a:r>
            <a:r>
              <a:rPr lang="ko-KR" altLang="en-US">
                <a:latin typeface="HY견고딕"/>
                <a:ea typeface="HY견고딕"/>
              </a:rPr>
              <a:t>자유와 책임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-</a:t>
            </a:r>
            <a:r>
              <a:rPr lang="ko-KR" altLang="en-US">
                <a:latin typeface="HY견고딕"/>
                <a:ea typeface="HY견고딕"/>
              </a:rPr>
              <a:t>인간은 자신의 의지와 상관없이 태어났지만 그 이후의 삶에 대해서는 스스로의 선택의 자유가 있으며</a:t>
            </a:r>
            <a:r>
              <a:rPr lang="en-US" altLang="ko-KR">
                <a:latin typeface="HY견고딕"/>
                <a:ea typeface="HY견고딕"/>
              </a:rPr>
              <a:t>, </a:t>
            </a:r>
            <a:r>
              <a:rPr lang="ko-KR" altLang="en-US">
                <a:latin typeface="HY견고딕"/>
                <a:ea typeface="HY견고딕"/>
              </a:rPr>
              <a:t>그러한 선택에 대해서 책임을 져야 함</a:t>
            </a:r>
            <a:r>
              <a:rPr lang="en-US" altLang="ko-KR">
                <a:latin typeface="HY견고딕"/>
                <a:ea typeface="HY견고딕"/>
              </a:rPr>
              <a:t>.</a:t>
            </a: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862489" y="3356992"/>
            <a:ext cx="2197343" cy="2808311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827584" y="2636912"/>
            <a:ext cx="2232248" cy="648072"/>
          </a:xfrm>
          <a:prstGeom prst="ellipse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just">
              <a:defRPr lang="ko-KR" altLang="en-US"/>
            </a:pP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Rollo May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27984" y="3429000"/>
            <a:ext cx="4104456" cy="2160240"/>
          </a:xfrm>
          <a:prstGeom prst="rect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just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HY견고딕"/>
                <a:ea typeface="HY견고딕"/>
              </a:rPr>
              <a:t>자유란</a:t>
            </a: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, </a:t>
            </a:r>
            <a:r>
              <a:rPr lang="ko-KR" altLang="en-US" sz="1900">
                <a:solidFill>
                  <a:schemeClr val="tx1"/>
                </a:solidFill>
                <a:latin typeface="HY견고딕"/>
                <a:ea typeface="HY견고딕"/>
              </a:rPr>
              <a:t>그 특성이 특별히 규정되어 있지 않기 때문에 서로 다른 방향으로 나타날 수 있다고 보았음</a:t>
            </a: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.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3203848" y="4221088"/>
            <a:ext cx="1008112" cy="576064"/>
          </a:xfrm>
          <a:prstGeom prst="rightArrow">
            <a:avLst>
              <a:gd name="adj1" fmla="val 50000"/>
              <a:gd name="adj2" fmla="val 50000"/>
            </a:avLst>
          </a:prstGeom>
          <a:noFill/>
          <a:ln algn="ctr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algn="l" defTabSz="871876" eaLnBrk="1" latinLnBrk="1" hangingPunct="1">
              <a:defRPr lang="ko-KR" altLang="en-US"/>
            </a:pPr>
            <a:endParaRPr lang="en-US" altLang="ko-KR" sz="1800" b="0" i="0" u="none" kern="1200">
              <a:solidFill>
                <a:srgbClr val="000000"/>
              </a:solidFill>
              <a:latin typeface="HY견고딕"/>
              <a:ea typeface="HY견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TextBox 7"/>
          <p:cNvSpPr txBox="1"/>
          <p:nvPr/>
        </p:nvSpPr>
        <p:spPr>
          <a:xfrm>
            <a:off x="571472" y="1016483"/>
            <a:ext cx="2357454" cy="4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03 </a:t>
            </a:r>
            <a:r>
              <a:rPr lang="ko-KR" altLang="en-US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주요개념</a:t>
            </a:r>
            <a:endParaRPr lang="ko-KR" altLang="en-US" sz="2400" b="1">
              <a:solidFill>
                <a:srgbClr val="59836D"/>
              </a:solidFill>
              <a:latin typeface="HY견고딕"/>
              <a:ea typeface="HY견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39" y="1700807"/>
            <a:ext cx="8208916" cy="365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l" defTabSz="844630" eaLnBrk="1" latinLnBrk="1" hangingPunct="1">
              <a:defRPr lang="ko-KR" altLang="en-US"/>
            </a:pPr>
            <a:r>
              <a:rPr lang="en-US" altLang="ko-KR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2.</a:t>
            </a:r>
            <a:r>
              <a:rPr lang="ko-KR" altLang="en-US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 실존적 소외</a:t>
            </a:r>
          </a:p>
          <a:p>
            <a:pPr marL="0" lvl="0" algn="l" defTabSz="844630" eaLnBrk="1" latinLnBrk="1" hangingPunct="1">
              <a:defRPr lang="ko-KR" altLang="en-US"/>
            </a:pPr>
            <a:endParaRPr lang="en-US" altLang="ko-KR" sz="1800" b="0" i="0" u="none" kern="1200">
              <a:solidFill>
                <a:srgbClr val="000000"/>
              </a:solidFill>
              <a:latin typeface="HY견고딕"/>
              <a:ea typeface="HY견고딕"/>
            </a:endParaRPr>
          </a:p>
          <a:p>
            <a:pPr marL="0" lvl="0" defTabSz="844630" eaLnBrk="1" latinLnBrk="1" hangingPunct="1">
              <a:defRPr lang="ko-KR" altLang="en-US"/>
            </a:pPr>
            <a:r>
              <a:rPr lang="en-US" altLang="ko-KR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-</a:t>
            </a:r>
            <a:r>
              <a:rPr lang="ko-KR" altLang="en-US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실존적 소외는 우리가 인간관계에서 느끼는 소외나 자기 자신의 내적 소외가 아니라 보다 근본적인 소외를 말함</a:t>
            </a:r>
            <a:r>
              <a:rPr lang="en-US" altLang="ko-KR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.</a:t>
            </a:r>
            <a:r>
              <a:rPr lang="ko-KR" altLang="en-US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 인간은 타인과 진정한 관계를 형성하기 이전에 자기 자신과의 온전한 관계형성</a:t>
            </a:r>
            <a:r>
              <a:rPr lang="en-US" altLang="ko-KR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, </a:t>
            </a:r>
            <a:r>
              <a:rPr lang="ko-KR" altLang="en-US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즉 실존적 소외를 자각하고 수용할 수 있어야 함</a:t>
            </a:r>
            <a:r>
              <a:rPr lang="en-US" altLang="ko-KR" sz="1800" b="0" i="0" u="none" kern="1200">
                <a:solidFill>
                  <a:srgbClr val="000000"/>
                </a:solidFill>
                <a:latin typeface="HY견고딕"/>
                <a:ea typeface="HY견고딕"/>
              </a:rPr>
              <a:t>.</a:t>
            </a:r>
          </a:p>
          <a:p>
            <a:pPr marL="0" lvl="0" defTabSz="844630" eaLnBrk="1" latinLnBrk="1" hangingPunct="1">
              <a:defRPr lang="ko-KR" altLang="en-US"/>
            </a:pPr>
            <a:endParaRPr lang="en-US" altLang="ko-KR" sz="1800" b="0" i="0" u="none" kern="1200">
              <a:solidFill>
                <a:srgbClr val="000000"/>
              </a:solidFill>
              <a:latin typeface="HY견고딕"/>
              <a:ea typeface="HY견고딕"/>
            </a:endParaRPr>
          </a:p>
          <a:p>
            <a:pPr algn="just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3. </a:t>
            </a:r>
            <a:r>
              <a:rPr lang="ko-KR" altLang="en-US">
                <a:latin typeface="HY견고딕"/>
                <a:ea typeface="HY견고딕"/>
              </a:rPr>
              <a:t>무의미</a:t>
            </a: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86689" y="4183418"/>
            <a:ext cx="1837039" cy="1981885"/>
          </a:xfrm>
          <a:prstGeom prst="rect">
            <a:avLst/>
          </a:prstGeom>
        </p:spPr>
      </p:pic>
      <p:sp>
        <p:nvSpPr>
          <p:cNvPr id="12" name="타원형 설명선 11"/>
          <p:cNvSpPr/>
          <p:nvPr/>
        </p:nvSpPr>
        <p:spPr>
          <a:xfrm>
            <a:off x="1763688" y="3284984"/>
            <a:ext cx="3240360" cy="1656183"/>
          </a:xfrm>
          <a:prstGeom prst="wedgeEllipseCallout">
            <a:avLst>
              <a:gd name="adj1" fmla="val -33120"/>
              <a:gd name="adj2" fmla="val 64547"/>
            </a:avLst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just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인생이 어떤 의미를 가지는가?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우리는 왜 사는가?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어떻게 살아가야 하는가?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4283968" y="5085184"/>
            <a:ext cx="1656184" cy="576064"/>
          </a:xfrm>
          <a:prstGeom prst="rightArrow">
            <a:avLst>
              <a:gd name="adj1" fmla="val 50000"/>
              <a:gd name="adj2" fmla="val 50000"/>
            </a:avLst>
          </a:prstGeom>
          <a:noFill/>
          <a:ln algn="ctr">
            <a:solidFill>
              <a:srgbClr val="008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6482269" y="3789851"/>
            <a:ext cx="2338202" cy="2303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03 </a:t>
            </a:r>
            <a:r>
              <a:rPr lang="ko-KR" altLang="en-US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주요개념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857364"/>
            <a:ext cx="7715304" cy="310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4.</a:t>
            </a:r>
            <a:r>
              <a:rPr lang="ko-KR" altLang="en-US">
                <a:latin typeface="HY견고딕"/>
                <a:ea typeface="HY견고딕"/>
              </a:rPr>
              <a:t> 실존적 불안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-</a:t>
            </a:r>
            <a:r>
              <a:rPr lang="ko-KR" altLang="en-US">
                <a:latin typeface="HY견고딕"/>
                <a:ea typeface="HY견고딕"/>
              </a:rPr>
              <a:t>실존주의적 관점에서 불안은 반드시 부정적인 것만은 아니다</a:t>
            </a:r>
            <a:r>
              <a:rPr lang="en-US" altLang="ko-KR">
                <a:latin typeface="HY견고딕"/>
                <a:ea typeface="HY견고딕"/>
              </a:rPr>
              <a:t>. </a:t>
            </a:r>
            <a:r>
              <a:rPr lang="ko-KR" altLang="en-US">
                <a:latin typeface="HY견고딕"/>
                <a:ea typeface="HY견고딕"/>
              </a:rPr>
              <a:t>실존적 불안은 정상적 불안이며</a:t>
            </a:r>
            <a:r>
              <a:rPr lang="en-US" altLang="ko-KR">
                <a:latin typeface="HY견고딕"/>
                <a:ea typeface="HY견고딕"/>
              </a:rPr>
              <a:t>, </a:t>
            </a:r>
            <a:r>
              <a:rPr lang="ko-KR" altLang="en-US">
                <a:latin typeface="HY견고딕"/>
                <a:ea typeface="HY견고딕"/>
              </a:rPr>
              <a:t>오히려 성장을 자극하는 건설적 불안이다</a:t>
            </a:r>
            <a:r>
              <a:rPr lang="en-US" altLang="ko-KR">
                <a:latin typeface="HY견고딕"/>
                <a:ea typeface="HY견고딕"/>
              </a:rPr>
              <a:t>. May</a:t>
            </a:r>
            <a:r>
              <a:rPr lang="ko-KR" altLang="en-US">
                <a:latin typeface="HY견고딕"/>
                <a:ea typeface="HY견고딕"/>
              </a:rPr>
              <a:t>는 자유와 불안은 동전의 양면이라고 설명한다</a:t>
            </a:r>
            <a:r>
              <a:rPr lang="en-US" altLang="ko-KR">
                <a:latin typeface="HY견고딕"/>
                <a:ea typeface="HY견고딕"/>
              </a:rPr>
              <a:t>. </a:t>
            </a:r>
            <a:r>
              <a:rPr lang="ko-KR" altLang="en-US">
                <a:latin typeface="HY견고딕"/>
                <a:ea typeface="HY견고딕"/>
              </a:rPr>
              <a:t>결국 이러한 실존적 불안은 인간이 삶에서 필연적으로 겪게 되는 것이지만 신경증적인 불안과 달리 인간이 절망에 빠지지 않고 기꺼이 자신의 삶을 더욱 의미 있게 살아가게 하는 원동력이 되는 것으로 이해될 수 있다</a:t>
            </a:r>
            <a:r>
              <a:rPr lang="en-US" altLang="ko-KR">
                <a:latin typeface="HY견고딕"/>
                <a:ea typeface="HY견고딕"/>
              </a:rPr>
              <a:t>.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04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상담과정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1824572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2" y="1714488"/>
            <a:ext cx="700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상담이란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다른 상담이론에 비해 철학적인 면이 강조되며 상담기술보다는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인간관에 더 많은 관심을 가지는 상담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21481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상담에서 바라보는 개인은 선택의 주체임</a:t>
            </a:r>
          </a:p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071538" y="4357694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01)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상담목표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1857364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2" y="1714488"/>
            <a:ext cx="735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핵심목표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자신의 실존을 자각하고 삶의 의미와 가치를 갖도록 하는 것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3786190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 및 심리치료의 목적이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내담자를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치료하는 것이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아니라 그들이 무엇을 하고 있는지 알도록 도와주어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가진 잠재적 생명력을 키우는 과정이라 봄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 descr="C:\Users\신유진\Desktop\KakaoTalk_20161107_16342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2429112" cy="3071834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3071802" y="3000372"/>
            <a:ext cx="2214578" cy="714380"/>
          </a:xfrm>
          <a:prstGeom prst="ellipse">
            <a:avLst/>
          </a:prstGeom>
          <a:solidFill>
            <a:srgbClr val="7BB2B5">
              <a:alpha val="93000"/>
            </a:srgbClr>
          </a:solidFill>
          <a:ln>
            <a:solidFill>
              <a:srgbClr val="7BB2B5">
                <a:alpha val="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May (1981)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※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실존주의 상담의 궁극적 목표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71538" y="2571744"/>
            <a:ext cx="6929486" cy="2143140"/>
          </a:xfrm>
          <a:prstGeom prst="roundRect">
            <a:avLst/>
          </a:prstGeom>
          <a:solidFill>
            <a:srgbClr val="7BB2B5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이러한 존재의 의미를 찾는 과정에서 자유롭게 선택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하고 이에 대한 책임을 지며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나아가 자신이 삶의 가치와 의미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의 창조자가 되는 것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14348" y="100010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※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구체적인 목표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92880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sym typeface="Wingdings 2"/>
              </a:rPr>
              <a:t>1.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자신의 내면세계를 있는 그대로 자각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928934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sym typeface="Wingdings 2"/>
              </a:rPr>
              <a:t>2.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내담자는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상담에서 피할 수 없는 실존을 수용함과 동시에 자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신에게 주어진 스스로의 선택과 책임의 중요함을 깨달음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442913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sym typeface="Wingdings 2"/>
              </a:rPr>
              <a:t>3.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내담자는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죽음의 불가피성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삶의 무의미성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혼자임의 실존적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존재로서의 궁극적 관심을 이해하고 수용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02)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상담에서 내담자의 경험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000240"/>
            <a:ext cx="3786214" cy="369332"/>
          </a:xfrm>
          <a:prstGeom prst="rect">
            <a:avLst/>
          </a:prstGeom>
          <a:noFill/>
          <a:ln w="57150">
            <a:solidFill>
              <a:srgbClr val="7BB2B5">
                <a:alpha val="5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실존주의 상담과정에서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500562" y="2786058"/>
            <a:ext cx="357190" cy="428628"/>
          </a:xfrm>
          <a:prstGeom prst="downArrow">
            <a:avLst/>
          </a:prstGeom>
          <a:solidFill>
            <a:srgbClr val="7BB2B5"/>
          </a:solidFill>
          <a:ln>
            <a:solidFill>
              <a:srgbClr val="7B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000232" y="3571876"/>
            <a:ext cx="5286412" cy="923330"/>
          </a:xfrm>
          <a:prstGeom prst="rect">
            <a:avLst/>
          </a:prstGeom>
          <a:noFill/>
          <a:ln w="60325">
            <a:solidFill>
              <a:srgbClr val="7BB2B5">
                <a:alpha val="58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자신의 세계에서 무엇을 경험하는지에 대해 보다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진지하게 돌아보는 경험을 하게 됨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02)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상담에서 내담자의 경험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6286544" cy="923330"/>
          </a:xfrm>
          <a:prstGeom prst="rect">
            <a:avLst/>
          </a:prstGeom>
          <a:noFill/>
          <a:ln w="53975">
            <a:solidFill>
              <a:srgbClr val="7BB2B5">
                <a:alpha val="5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내담자들은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실존적 존재로서의 자신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즉 삶과 죽음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성공과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실패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자유와 책임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확실성과 불확실성과 같은 실존을 자각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500562" y="2857496"/>
            <a:ext cx="357190" cy="500066"/>
          </a:xfrm>
          <a:prstGeom prst="downArrow">
            <a:avLst/>
          </a:prstGeom>
          <a:solidFill>
            <a:srgbClr val="7BB2B5"/>
          </a:solidFill>
          <a:ln>
            <a:solidFill>
              <a:srgbClr val="7B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71802" y="3571876"/>
            <a:ext cx="3286148" cy="369332"/>
          </a:xfrm>
          <a:prstGeom prst="rect">
            <a:avLst/>
          </a:prstGeom>
          <a:noFill/>
          <a:ln w="53975">
            <a:solidFill>
              <a:srgbClr val="7BB2B5">
                <a:alpha val="5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평안함보다는 불안을 경험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4500570"/>
            <a:ext cx="6357982" cy="923330"/>
          </a:xfrm>
          <a:prstGeom prst="rect">
            <a:avLst/>
          </a:prstGeom>
          <a:noFill/>
          <a:ln w="53975">
            <a:solidFill>
              <a:srgbClr val="7BB2B5">
                <a:alpha val="68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불안은 없애거나 제거해야 할 것이 아니라 오히려 직면하고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                                </a:t>
            </a: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행동을 하고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스스로 결정하는 용기를 갖게 됨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03)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상담관계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1824572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4" y="1714488"/>
            <a:ext cx="642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상담자들은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내담자와의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관계를 매우 중요하게 여기고 상담관계는 그 자체로 치료적이며 궁극적인 변화를 일으키는 원동력이 된다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60" pitchFamily="18" charset="-127"/>
              <a:ea typeface="-윤고딕36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07181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상담관계에서 무엇보다 중요한 것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rot="659917">
            <a:off x="902733" y="3488654"/>
            <a:ext cx="69281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?</a:t>
            </a:r>
            <a:endParaRPr lang="ko-KR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endParaRPr lang="ko-KR" altLang="en-US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914183">
            <a:off x="1590021" y="4246438"/>
            <a:ext cx="68961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?</a:t>
            </a:r>
            <a:endParaRPr lang="ko-KR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ko-KR" altLang="en-US" sz="48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3000364" y="4143380"/>
            <a:ext cx="5643602" cy="1785950"/>
          </a:xfrm>
          <a:prstGeom prst="wedgeRoundRectCallout">
            <a:avLst>
              <a:gd name="adj1" fmla="val -35727"/>
              <a:gd name="adj2" fmla="val -84093"/>
              <a:gd name="adj3" fmla="val 16667"/>
            </a:avLst>
          </a:prstGeom>
          <a:solidFill>
            <a:srgbClr val="7BB2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인간 대 인간으로서 진솔한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(authentic) </a:t>
            </a:r>
            <a:r>
              <a:rPr lang="ko-KR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관계를 맺는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것</a:t>
            </a:r>
            <a:endParaRPr lang="ko-KR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28992" y="259263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01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-윤고딕360" pitchFamily="18" charset="-127"/>
                <a:ea typeface="-윤고딕36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상담이론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BB2B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142871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02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-윤고딕360" pitchFamily="18" charset="-127"/>
                <a:ea typeface="-윤고딕36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인간관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BB2B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693103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03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-윤고딕360" pitchFamily="18" charset="-127"/>
                <a:ea typeface="-윤고딕36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주요개념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BB2B5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43240" y="2714620"/>
            <a:ext cx="142876" cy="142876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143240" y="3262311"/>
            <a:ext cx="142876" cy="142876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143240" y="3810002"/>
            <a:ext cx="142876" cy="142876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43240" y="4357694"/>
            <a:ext cx="142876" cy="142876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428992" y="42148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04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BB2B5"/>
                </a:solidFill>
                <a:latin typeface="HY견고딕" pitchFamily="18" charset="-127"/>
                <a:ea typeface="HY견고딕" pitchFamily="18" charset="-127"/>
              </a:rPr>
              <a:t>상담과정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BB2B5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03)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상담관계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643050"/>
            <a:ext cx="785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Yalom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(2005)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는 내담자와의 치료적 관계에 대해 다음과 같이 설명한다</a:t>
            </a: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428868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나는 항상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내담자와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치료적 접촉에 들어가는 일을 매우 중요하게 여긴다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일단 누군가와 치료를 시작하면 나는 끝까지 그 사람을 지지하는 데 최선을 다한다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나아지도록 모든 시간과 에너지를 투입한다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그리고 무엇보다도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내담자와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친밀하고 진솔한 관계를 맺으려고 애쓴다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.”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642910" y="2428868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857224" y="2428868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 flipH="1">
            <a:off x="7858148" y="3714752"/>
            <a:ext cx="214313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flipH="1">
            <a:off x="8072462" y="3714752"/>
            <a:ext cx="214313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485776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상담자와 내담자의 관계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 rot="16200000">
            <a:off x="4409692" y="4591440"/>
            <a:ext cx="484632" cy="874396"/>
          </a:xfrm>
          <a:prstGeom prst="downArrow">
            <a:avLst>
              <a:gd name="adj1" fmla="val 50000"/>
              <a:gd name="adj2" fmla="val 75819"/>
            </a:avLst>
          </a:prstGeom>
          <a:solidFill>
            <a:srgbClr val="7BB2B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357818" y="485776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여행 동반자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로 묘사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03)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상담관계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71448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Bugental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(1987)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285992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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42886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상담자를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‘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무관심한 관찰자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sym typeface="Wingdings 2"/>
              </a:rPr>
              <a:t>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기술자가 아니라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내담자에게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완전하게 살아있는 인간적인 친구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라고 묘사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357187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상담자의 존재 자체가 상담관계에서 매우 중요한 역할을 한다는 점을 강조하면서 많은 상담자가 이 점을 간과하고 있다고 지적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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4414" y="492919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상담관계의 핵심은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내담자를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존중하는 상담자의 태도에 달려 있음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4643446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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34" y="100010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04)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상담기법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1824572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2" y="1714488"/>
            <a:ext cx="700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상담은 상답기법을 활용하는 이론적 접근이라기보다는 상담자가 가지고 있는 인간의 실존적 본질에 대한 이해와 이를 바탕으로 한 상담자의 인간으로서의 태도를 더욱 강조</a:t>
            </a:r>
            <a:endParaRPr lang="ko-KR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285749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Van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Deurzen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- Smith(1990)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는 실존적 접근에서 상담자 자신의 태도의 중요성을 지적하면서 상담자 자신이 충분한 깊이와 개방성에 도달해 있어야 함을 강조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214818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접근 상담에서 상담자는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내담자와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인간 대 인간으로서의 진솔한 관계를 형성하는 데 초점을 두기 때문에 상담자 자신에 대한 자기개방 사용에 있어서도 다른 이론적 접근을 취하는 상담자보다 유연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1538" y="3071810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71538" y="4357694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34" y="100010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04)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상담기법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1824572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412" y="1714488"/>
            <a:ext cx="642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실존주의 상담에서 상담자와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간에 진솔하고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신뢰로운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관계가 형성되고 나면 상담자는 내담자가 자신의 가장 깊은 내면의 경험들을 탐색할 수 있도록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도움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07181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일상에서 겪게 되는 문제들은 실존적 불안과 관련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됨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1538" y="3143248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71472" y="4429132"/>
            <a:ext cx="1143008" cy="928694"/>
          </a:xfrm>
          <a:prstGeom prst="rightArrow">
            <a:avLst/>
          </a:prstGeom>
          <a:solidFill>
            <a:srgbClr val="7BB2B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따라서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421481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상담자는 내담자가 자신의 실존적 제한을 자각하고 자신의 선택의 자유와 이에 대한 책임을 가질 수 있도록 하기 위해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내담자에게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제한된 실존과 이를 피하고자 했던 삶의 존재방식들을 직면시키는 기법을 활용할 수 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34" y="100010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-윤고딕360" pitchFamily="18" charset="-127"/>
                <a:ea typeface="-윤고딕360" pitchFamily="18" charset="-127"/>
              </a:rPr>
              <a:t>04)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 pitchFamily="18" charset="-127"/>
                <a:ea typeface="HY견고딕" pitchFamily="18" charset="-127"/>
              </a:rPr>
              <a:t>상담기법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85736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※ </a:t>
            </a:r>
            <a:r>
              <a:rPr lang="ko-KR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실존주의적 상담은 어떤 한 가지 기법에 제한되는 것이 아니라 철학적</a:t>
            </a:r>
            <a:r>
              <a:rPr lang="en-US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심리학적</a:t>
            </a:r>
            <a:r>
              <a:rPr lang="en-US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정신적 모든 영역에 관련되는 다양한 </a:t>
            </a:r>
            <a:r>
              <a:rPr lang="ko-KR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기법</a:t>
            </a:r>
            <a:r>
              <a:rPr lang="ko-KR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들이 활용될 수 있다</a:t>
            </a:r>
            <a:r>
              <a:rPr lang="en-US" altLang="ko-KR" dirty="0" smtClean="0">
                <a:solidFill>
                  <a:srgbClr val="4A4A4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ko-KR" dirty="0">
              <a:solidFill>
                <a:srgbClr val="4A4A4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714348" y="3071810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928662" y="3071810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3000372"/>
            <a:ext cx="6786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역설적 의도</a:t>
            </a: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내담자가 갖는 예기적 불안을 제거함으로써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강박증이나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공포로부터 벗어나도록 하는 기법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714348" y="4786322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928662" y="4786322"/>
            <a:ext cx="182699" cy="239221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4643446"/>
            <a:ext cx="72152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역반영</a:t>
            </a:r>
            <a:endParaRPr lang="ko-KR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행동장애의 원인이 되는 </a:t>
            </a:r>
            <a:r>
              <a:rPr lang="ko-KR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과잉된</a:t>
            </a:r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부의나 자기관찰을 다른 곳으로 돌림으로써 문제를 극복하는 기법</a:t>
            </a:r>
            <a:endParaRPr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2791422"/>
            <a:ext cx="3798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윤고딕360" pitchFamily="18" charset="-127"/>
                <a:ea typeface="-윤고딕360" pitchFamily="18" charset="-127"/>
              </a:rPr>
              <a:t>Thank You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-윤고딕360" pitchFamily="18" charset="-127"/>
              <a:ea typeface="-윤고딕36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60000"/>
              </a:lnSpc>
              <a:defRPr lang="ko-KR" altLang="en-US"/>
            </a:pPr>
            <a:endParaRPr lang="en-US" altLang="ko-KR" b="0" i="0" spc="0">
              <a:solidFill>
                <a:srgbClr val="000000"/>
              </a:solidFill>
              <a:latin typeface="함초롬바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01 </a:t>
            </a:r>
            <a:r>
              <a:rPr lang="ko-KR" altLang="en-US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상담이론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115616" y="2060848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13782" y="1916832"/>
            <a:ext cx="6786610" cy="100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00000" eaLnBrk="1" latinLnBrk="1" hangingPunct="1">
              <a:defRPr lang="ko-KR" altLang="en-US"/>
            </a:pPr>
            <a:r>
              <a:rPr lang="ko-KR" altLang="en-US" sz="2000">
                <a:latin typeface="HY견고딕"/>
                <a:ea typeface="HY견고딕"/>
              </a:rPr>
              <a:t>실존주의 상담이론은 철학사상가들에 의해 주창된 실존 철학에</a:t>
            </a:r>
            <a:r>
              <a:rPr lang="ko-KR" altLang="en-US" sz="2000" b="0" i="0" u="none" kern="1200" baseline="0">
                <a:solidFill>
                  <a:srgbClr val="000000"/>
                </a:solidFill>
                <a:latin typeface="HY견고딕"/>
                <a:ea typeface="HY견고딕"/>
              </a:rPr>
              <a:t>서 시작된 실존과 연관된 주제들에 대한 관심에서 시작됨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115616" y="3429000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331640" y="3290312"/>
            <a:ext cx="6715173" cy="100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 sz="2000">
                <a:latin typeface="HY견고딕"/>
                <a:ea typeface="HY견고딕"/>
              </a:rPr>
              <a:t>실존주의 상담은 다른 상담 이론에 비해 철학적인 면이 강조되며 상담기술보다는 인간관에 더 많은 관심을 가지는 상담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4650" y="4437112"/>
            <a:ext cx="6643734" cy="999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00000" eaLnBrk="1" latinLnBrk="1" hangingPunct="1">
              <a:defRPr lang="ko-KR" altLang="en-US"/>
            </a:pPr>
            <a:r>
              <a:rPr lang="ko-KR" altLang="en-US" sz="2000">
                <a:latin typeface="HY견고딕"/>
                <a:ea typeface="HY견고딕"/>
              </a:rPr>
              <a:t>실존은 본질에 앞선다는 점</a:t>
            </a:r>
            <a:r>
              <a:rPr lang="en-US" altLang="ko-KR" sz="2000">
                <a:latin typeface="HY견고딕"/>
                <a:ea typeface="HY견고딕"/>
              </a:rPr>
              <a:t>, </a:t>
            </a:r>
            <a:r>
              <a:rPr lang="ko-KR" altLang="en-US" sz="2000">
                <a:latin typeface="HY견고딕"/>
                <a:ea typeface="HY견고딕"/>
              </a:rPr>
              <a:t>즉 자신의 본질은 자신이 존재하고</a:t>
            </a:r>
            <a:r>
              <a:rPr lang="ko-KR" altLang="en-US" sz="2000" b="0" i="0" u="none" kern="1200" baseline="0">
                <a:solidFill>
                  <a:srgbClr val="000000"/>
                </a:solidFill>
                <a:latin typeface="HY견고딕"/>
                <a:ea typeface="HY견고딕"/>
              </a:rPr>
              <a:t>난 뒤 자신의 자유 의지에 의해 선택하고 행동하고 책임지는 가운데 스스로 형성해 간다는 점을 강조한 사상</a:t>
            </a:r>
            <a:r>
              <a:rPr lang="ko-KR" altLang="en-US">
                <a:latin typeface="HY견고딕"/>
                <a:ea typeface="HY견고딕"/>
              </a:rPr>
              <a:t>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115616" y="4654276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7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60000"/>
              </a:lnSpc>
              <a:defRPr lang="ko-KR" altLang="en-US"/>
            </a:pPr>
            <a:endParaRPr lang="en-US" altLang="ko-KR" b="0" i="0" spc="0">
              <a:solidFill>
                <a:srgbClr val="000000"/>
              </a:solidFill>
              <a:latin typeface="함초롬바탕"/>
            </a:endParaRPr>
          </a:p>
        </p:txBody>
      </p:sp>
      <p:sp>
        <p:nvSpPr>
          <p:cNvPr id="6" name="직사각형 6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5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33"/>
          <p:cNvSpPr txBox="1"/>
          <p:nvPr/>
        </p:nvSpPr>
        <p:spPr>
          <a:xfrm>
            <a:off x="1250132" y="1925188"/>
            <a:ext cx="6643734" cy="249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 sz="2000" dirty="0">
                <a:latin typeface="HY견고딕"/>
                <a:ea typeface="HY견고딕"/>
              </a:rPr>
              <a:t>정신분석이론과 행동주의이론은 인간 본래의 의미를 찾는 데 한계가 있음을 깨닫고 내담자의 실존 또는 있는 그대로의 경험을 중시하고 그것의 의미와 가치를 실현시키는데 관심을 갖게 됨</a:t>
            </a:r>
            <a:r>
              <a:rPr lang="en-US" altLang="ko-KR" sz="2000" dirty="0">
                <a:latin typeface="HY견고딕"/>
                <a:ea typeface="HY견고딕"/>
              </a:rPr>
              <a:t>.</a:t>
            </a:r>
            <a:r>
              <a:rPr lang="ko-KR" altLang="en-US" sz="2000" dirty="0">
                <a:latin typeface="HY견고딕"/>
                <a:ea typeface="HY견고딕"/>
              </a:rPr>
              <a:t> 이러한 실존철학의 핵심 주제들을 상담 및 심리치료에 적용하고자 했던 </a:t>
            </a:r>
            <a:r>
              <a:rPr lang="en-US" altLang="ko-KR" sz="2000" dirty="0">
                <a:latin typeface="HY견고딕"/>
                <a:ea typeface="HY견고딕"/>
              </a:rPr>
              <a:t>Victor Frank, Rollo May, Irvin </a:t>
            </a:r>
            <a:r>
              <a:rPr lang="en-US" altLang="ko-KR" sz="2000" dirty="0" err="1">
                <a:latin typeface="HY견고딕"/>
                <a:ea typeface="HY견고딕"/>
              </a:rPr>
              <a:t>Yalom</a:t>
            </a:r>
            <a:r>
              <a:rPr lang="en-US" altLang="ko-KR" sz="2000" dirty="0">
                <a:latin typeface="HY견고딕"/>
                <a:ea typeface="HY견고딕"/>
              </a:rPr>
              <a:t> </a:t>
            </a:r>
            <a:r>
              <a:rPr lang="ko-KR" altLang="en-US" sz="2000" dirty="0">
                <a:latin typeface="HY견고딕"/>
                <a:ea typeface="HY견고딕"/>
              </a:rPr>
              <a:t>등의 이론가의 시도로 실존주의 상담이론이 시작</a:t>
            </a:r>
            <a:endParaRPr lang="ko-KR" altLang="en-US" dirty="0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 dirty="0"/>
          </a:p>
        </p:txBody>
      </p:sp>
      <p:sp>
        <p:nvSpPr>
          <p:cNvPr id="9" name="직사각형 35"/>
          <p:cNvSpPr/>
          <p:nvPr/>
        </p:nvSpPr>
        <p:spPr>
          <a:xfrm>
            <a:off x="972740" y="2061988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TextBox 26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01 </a:t>
            </a:r>
            <a:r>
              <a:rPr lang="ko-KR" altLang="en-US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상담이론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endParaRPr lang="ko-KR" altLang="en-US" b="1">
              <a:ln w="9525">
                <a:solidFill>
                  <a:schemeClr val="bg1">
                    <a:alpha val="0"/>
                  </a:schemeClr>
                </a:solidFill>
              </a:ln>
              <a:solidFill>
                <a:srgbClr val="59836D"/>
              </a:solidFill>
              <a:latin typeface="-윤고딕360"/>
              <a:ea typeface="-윤고딕36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1472" y="1016483"/>
            <a:ext cx="2357454" cy="4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01 </a:t>
            </a:r>
            <a:r>
              <a:rPr lang="ko-KR" altLang="en-US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상담이론</a:t>
            </a:r>
            <a:endParaRPr lang="ko-KR" altLang="en-US" sz="2400" b="1">
              <a:solidFill>
                <a:srgbClr val="59836D"/>
              </a:solidFill>
              <a:latin typeface="HY견고딕"/>
              <a:ea typeface="HY견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1928802"/>
            <a:ext cx="3429024" cy="173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>
                <a:latin typeface="HY견고딕"/>
                <a:ea typeface="HY견고딕"/>
              </a:rPr>
              <a:t>실존주의 상담이론을 보다 명료하게 설명하기 위해서 실존주의 상담을 개인의 실존에 깊이 뿌리 내리고 있는 실존적 관심에 초점을 두고 있는 역동적 상담이론이라고 정의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357686" y="2071678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28" name="Picture 4" descr="C:\Users\RCAFE-17\Desktop\캡처.PN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3568" y="2371110"/>
            <a:ext cx="3143272" cy="32181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1428736"/>
            <a:ext cx="2000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3929066"/>
            <a:ext cx="3500462" cy="146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ko-KR" altLang="en-US">
                <a:latin typeface="HY견고딕"/>
                <a:ea typeface="HY견고딕"/>
              </a:rPr>
              <a:t>실존주의 상담이론은 이러한 역동적 관점을 사용하지만 이러한 내적인 의식과 무의식의 갈등 내용이 무엇인가에 대해서 정신분석이론과는 차이가 있음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357686" y="4071942"/>
            <a:ext cx="142876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9" name="타원 1028"/>
          <p:cNvSpPr/>
          <p:nvPr/>
        </p:nvSpPr>
        <p:spPr>
          <a:xfrm>
            <a:off x="971736" y="1555279"/>
            <a:ext cx="2664160" cy="721592"/>
          </a:xfrm>
          <a:prstGeom prst="ellipse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lrvin  </a:t>
            </a:r>
            <a:r>
              <a:rPr lang="ko-KR" altLang="en-US" sz="1900">
                <a:solidFill>
                  <a:schemeClr val="tx1"/>
                </a:solidFill>
                <a:latin typeface="HY견고딕"/>
                <a:ea typeface="HY견고딕"/>
              </a:rPr>
              <a:t> </a:t>
            </a: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yalom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6" grpId="2" animBg="1"/>
      <p:bldP spid="1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4"/>
          <p:cNvSpPr/>
          <p:nvPr/>
        </p:nvSpPr>
        <p:spPr>
          <a:xfrm>
            <a:off x="285720" y="607199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02 </a:t>
            </a:r>
            <a:r>
              <a:rPr lang="ko-KR" altLang="en-US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인간관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55576" y="1988840"/>
            <a:ext cx="7560840" cy="1008112"/>
          </a:xfrm>
          <a:prstGeom prst="rect">
            <a:avLst/>
          </a:prstGeom>
          <a:noFill/>
          <a:ln algn="ctr">
            <a:solidFill>
              <a:srgbClr val="7BB2B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1579" y="3140968"/>
            <a:ext cx="7560840" cy="1008112"/>
          </a:xfrm>
          <a:prstGeom prst="rect">
            <a:avLst/>
          </a:prstGeom>
          <a:noFill/>
          <a:ln algn="ctr">
            <a:solidFill>
              <a:srgbClr val="7BB2B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91580" y="4293096"/>
            <a:ext cx="7560840" cy="1008112"/>
          </a:xfrm>
          <a:prstGeom prst="rect">
            <a:avLst/>
          </a:prstGeom>
          <a:noFill/>
          <a:ln algn="ctr">
            <a:solidFill>
              <a:srgbClr val="7BB2B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91576" y="1772815"/>
            <a:ext cx="7560839" cy="32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ko-KR">
              <a:solidFill>
                <a:srgbClr val="D90909"/>
              </a:solidFill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ko-KR" b="1">
                <a:solidFill>
                  <a:schemeClr val="tx1"/>
                </a:solidFill>
                <a:latin typeface="HY견고딕"/>
                <a:ea typeface="HY견고딕"/>
              </a:rPr>
              <a:t>정신분석 : 자유가 무의식적인 힘, 비합리적인 충동, 과거의 경험들에 의해 제한된다고 봄.</a:t>
            </a:r>
          </a:p>
          <a:p>
            <a:pPr>
              <a:defRPr lang="ko-KR" altLang="en-US"/>
            </a:pPr>
            <a:endParaRPr lang="ko-KR" altLang="ko-KR" b="1">
              <a:solidFill>
                <a:schemeClr val="tx1"/>
              </a:solidFill>
              <a:latin typeface="HY견고딕"/>
              <a:ea typeface="HY견고딕"/>
            </a:endParaRPr>
          </a:p>
          <a:p>
            <a:pPr>
              <a:defRPr lang="ko-KR" altLang="en-US"/>
            </a:pPr>
            <a:endParaRPr lang="ko-KR" altLang="ko-KR" b="1">
              <a:solidFill>
                <a:schemeClr val="tx1"/>
              </a:solidFill>
              <a:latin typeface="HY견고딕"/>
              <a:ea typeface="HY견고딕"/>
            </a:endParaRPr>
          </a:p>
          <a:p>
            <a:pPr>
              <a:defRPr lang="ko-KR" altLang="en-US"/>
            </a:pPr>
            <a:r>
              <a:rPr lang="ko-KR" altLang="ko-KR" b="1">
                <a:solidFill>
                  <a:schemeClr val="tx1"/>
                </a:solidFill>
                <a:latin typeface="HY견고딕"/>
                <a:ea typeface="HY견고딕"/>
              </a:rPr>
              <a:t>행동주의 : 자유가 사회문화적 조건에 의해 제한된다고 보았음(환경적 영향을 받는 수동적)</a:t>
            </a:r>
          </a:p>
          <a:p>
            <a:pPr>
              <a:defRPr lang="ko-KR" altLang="en-US"/>
            </a:pPr>
            <a:endParaRPr lang="ko-KR" altLang="ko-KR" b="1">
              <a:solidFill>
                <a:schemeClr val="tx1"/>
              </a:solidFill>
              <a:latin typeface="HY견고딕"/>
              <a:ea typeface="HY견고딕"/>
            </a:endParaRPr>
          </a:p>
          <a:p>
            <a:pPr>
              <a:defRPr lang="ko-KR" altLang="en-US"/>
            </a:pPr>
            <a:endParaRPr lang="ko-KR" altLang="ko-KR" b="1">
              <a:solidFill>
                <a:schemeClr val="tx1"/>
              </a:solidFill>
              <a:latin typeface="HY견고딕"/>
              <a:ea typeface="HY견고딕"/>
            </a:endParaRPr>
          </a:p>
          <a:p>
            <a:pPr>
              <a:defRPr lang="ko-KR" altLang="en-US"/>
            </a:pPr>
            <a:endParaRPr lang="ko-KR" altLang="ko-KR" b="1">
              <a:solidFill>
                <a:schemeClr val="tx1"/>
              </a:solidFill>
              <a:latin typeface="HY견고딕"/>
              <a:ea typeface="HY견고딕"/>
            </a:endParaRPr>
          </a:p>
          <a:p>
            <a:pPr>
              <a:defRPr lang="ko-KR" altLang="en-US"/>
            </a:pPr>
            <a:r>
              <a:rPr lang="ko-KR" altLang="ko-KR" b="1">
                <a:solidFill>
                  <a:schemeClr val="tx1"/>
                </a:solidFill>
                <a:latin typeface="HY견고딕"/>
                <a:ea typeface="HY견고딕"/>
              </a:rPr>
              <a:t>실존주의 : 인간이 환경을 선택할 자유와 삶을 선택하는 의지 강조</a:t>
            </a:r>
            <a:endParaRPr lang="ko-KR" altLang="ko-KR" sz="1000">
              <a:solidFill>
                <a:srgbClr val="D90909"/>
              </a:solidFill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ko-KR" sz="1000">
                <a:latin typeface="함초롬바탕"/>
                <a:ea typeface="한컴바탕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607199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016483"/>
            <a:ext cx="2357454" cy="4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02 </a:t>
            </a:r>
            <a:r>
              <a:rPr lang="ko-KR" altLang="en-US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인간관</a:t>
            </a:r>
            <a:endParaRPr lang="ko-KR" altLang="en-US" sz="2400" b="1">
              <a:solidFill>
                <a:srgbClr val="59836D"/>
              </a:solidFill>
              <a:latin typeface="HY견고딕"/>
              <a:ea typeface="HY견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484783"/>
            <a:ext cx="8001056" cy="612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lang="ko-KR" altLang="en-US"/>
            </a:pPr>
            <a:r>
              <a:rPr lang="ko-KR" altLang="en-US">
                <a:latin typeface="HY견고딕"/>
                <a:ea typeface="HY견고딕"/>
              </a:rPr>
              <a:t>인간은 자기에 대한 인식을 하는 존재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>
              <a:buNone/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2.</a:t>
            </a:r>
            <a:r>
              <a:rPr lang="ko-KR" altLang="en-US">
                <a:latin typeface="HY견고딕"/>
                <a:ea typeface="HY견고딕"/>
              </a:rPr>
              <a:t> 인간의 선택의 자유를 가지며 자신의 선택에 대한 책임을 지는 존재</a:t>
            </a: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buChar char="-"/>
              <a:defRPr lang="ko-KR" altLang="en-US"/>
            </a:pPr>
            <a:r>
              <a:rPr lang="ko-KR" altLang="en-US">
                <a:latin typeface="HY견고딕"/>
                <a:ea typeface="HY견고딕"/>
              </a:rPr>
              <a:t>인간실존의 가정 중 하나는 인간이 이 세상에 우연히 던져진 존재라는 점</a:t>
            </a:r>
          </a:p>
          <a:p>
            <a:pPr algn="just">
              <a:buChar char="-"/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  <a:p>
            <a:pPr algn="just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/>
            </a:r>
            <a:br>
              <a:rPr lang="ko-KR" altLang="en-US"/>
            </a:b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6" y="2060848"/>
            <a:ext cx="2880320" cy="1584176"/>
          </a:xfrm>
          <a:prstGeom prst="rect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buChar char="-"/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Descartes</a:t>
            </a:r>
          </a:p>
          <a:p>
            <a:pPr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“나는 생각한다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.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그러므로 나는 존재한다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.”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652120" y="1988840"/>
            <a:ext cx="2952328" cy="1656184"/>
          </a:xfrm>
          <a:prstGeom prst="rect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buChar char="-"/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May</a:t>
            </a:r>
          </a:p>
          <a:p>
            <a:pPr>
              <a:buNone/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“나는 존재한다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.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그러므로 나는 생각하고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느끼고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HY견고딕"/>
                <a:ea typeface="HY견고딕"/>
              </a:rPr>
              <a:t>행동한다</a:t>
            </a:r>
            <a:r>
              <a:rPr lang="en-US" altLang="ko-KR">
                <a:solidFill>
                  <a:schemeClr val="tx1"/>
                </a:solidFill>
                <a:latin typeface="HY견고딕"/>
                <a:ea typeface="HY견고딕"/>
              </a:rPr>
              <a:t>.”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3707904" y="2564904"/>
            <a:ext cx="1728192" cy="648072"/>
          </a:xfrm>
          <a:prstGeom prst="rightArrow">
            <a:avLst>
              <a:gd name="adj1" fmla="val 50000"/>
              <a:gd name="adj2" fmla="val 50000"/>
            </a:avLst>
          </a:prstGeom>
          <a:noFill/>
          <a:ln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chemeClr val="tx1"/>
                </a:solidFill>
              </a:rPr>
              <a:t>바꾸어</a:t>
            </a:r>
            <a:r>
              <a:rPr lang="en-US" altLang="ko-KR" b="1">
                <a:solidFill>
                  <a:schemeClr val="tx1"/>
                </a:solidFill>
              </a:rPr>
              <a:t> </a:t>
            </a:r>
            <a:r>
              <a:rPr lang="ko-KR" altLang="en-US" b="1">
                <a:solidFill>
                  <a:schemeClr val="tx1"/>
                </a:solidFill>
              </a:rPr>
              <a:t>표현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2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6470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TextBox 7"/>
          <p:cNvSpPr txBox="1"/>
          <p:nvPr/>
        </p:nvSpPr>
        <p:spPr>
          <a:xfrm>
            <a:off x="571472" y="1016483"/>
            <a:ext cx="2357454" cy="4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02 </a:t>
            </a:r>
            <a:r>
              <a:rPr lang="ko-KR" altLang="en-US" sz="24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인간관</a:t>
            </a:r>
            <a:endParaRPr lang="ko-KR" altLang="en-US" sz="2400" b="1">
              <a:solidFill>
                <a:srgbClr val="59836D"/>
              </a:solidFill>
              <a:latin typeface="HY견고딕"/>
              <a:ea typeface="HY견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1" y="1772816"/>
            <a:ext cx="7920879" cy="63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3.</a:t>
            </a:r>
            <a:r>
              <a:rPr lang="ko-KR" altLang="en-US">
                <a:latin typeface="HY견고딕"/>
                <a:ea typeface="HY견고딕"/>
              </a:rPr>
              <a:t> 인간은 스스로 자신의 삶에 의미를 추구하는 존재</a:t>
            </a:r>
          </a:p>
          <a:p>
            <a:pPr algn="just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83568" y="3068960"/>
            <a:ext cx="2736304" cy="2952328"/>
          </a:xfrm>
          <a:prstGeom prst="rect">
            <a:avLst/>
          </a:prstGeom>
        </p:spPr>
      </p:pic>
      <p:sp>
        <p:nvSpPr>
          <p:cNvPr id="12" name="타원형 설명선 11"/>
          <p:cNvSpPr/>
          <p:nvPr/>
        </p:nvSpPr>
        <p:spPr>
          <a:xfrm>
            <a:off x="3563888" y="2132856"/>
            <a:ext cx="3960440" cy="1728191"/>
          </a:xfrm>
          <a:prstGeom prst="wedgeEllipseCallout">
            <a:avLst>
              <a:gd name="adj1" fmla="val -50528"/>
              <a:gd name="adj2" fmla="val 49187"/>
            </a:avLst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chemeClr val="tx1"/>
                </a:solidFill>
              </a:rPr>
              <a:t>차라리 죽는 게 나을 것 같은 삶, 인간을 인간 이하로 전락시키는 삶 속에서도, 그 삶이 너에게 </a:t>
            </a:r>
          </a:p>
          <a:p>
            <a:pPr algn="ctr">
              <a:defRPr lang="ko-KR" altLang="en-US"/>
            </a:pPr>
            <a:r>
              <a:rPr lang="ko-KR" altLang="en-US" b="1">
                <a:solidFill>
                  <a:schemeClr val="tx1"/>
                </a:solidFill>
              </a:rPr>
              <a:t>의미 있느냐?</a:t>
            </a:r>
          </a:p>
        </p:txBody>
      </p:sp>
      <p:sp>
        <p:nvSpPr>
          <p:cNvPr id="14" name="타원 13"/>
          <p:cNvSpPr/>
          <p:nvPr/>
        </p:nvSpPr>
        <p:spPr>
          <a:xfrm>
            <a:off x="611560" y="2348880"/>
            <a:ext cx="2736304" cy="648072"/>
          </a:xfrm>
          <a:prstGeom prst="ellipse">
            <a:avLst/>
          </a:prstGeom>
          <a:solidFill>
            <a:srgbClr val="7BB2B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just">
              <a:defRPr lang="ko-KR" altLang="en-US"/>
            </a:pPr>
            <a:r>
              <a:rPr lang="en-US" altLang="ko-KR" sz="1900">
                <a:solidFill>
                  <a:schemeClr val="tx1"/>
                </a:solidFill>
                <a:latin typeface="HY견고딕"/>
                <a:ea typeface="HY견고딕"/>
              </a:rPr>
              <a:t>Victor Frankl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6588224" y="3933056"/>
            <a:ext cx="2232248" cy="2183529"/>
          </a:xfrm>
          <a:prstGeom prst="rect">
            <a:avLst/>
          </a:prstGeom>
        </p:spPr>
      </p:pic>
      <p:sp>
        <p:nvSpPr>
          <p:cNvPr id="16" name="타원형 설명선 15"/>
          <p:cNvSpPr/>
          <p:nvPr/>
        </p:nvSpPr>
        <p:spPr>
          <a:xfrm>
            <a:off x="4355976" y="4293096"/>
            <a:ext cx="1872208" cy="864096"/>
          </a:xfrm>
          <a:prstGeom prst="wedgeEllipseCallout">
            <a:avLst>
              <a:gd name="adj1" fmla="val 52383"/>
              <a:gd name="adj2" fmla="val 56355"/>
            </a:avLst>
          </a:prstGeom>
          <a:noFill/>
          <a:ln algn="ctr">
            <a:solidFill>
              <a:srgbClr val="7BB2B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200" b="1">
                <a:solidFill>
                  <a:schemeClr val="tx1"/>
                </a:solidFill>
              </a:rPr>
              <a:t>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5720" y="785794"/>
            <a:ext cx="857256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5720" y="500042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5720" y="6143644"/>
            <a:ext cx="8572560" cy="285752"/>
          </a:xfrm>
          <a:prstGeom prst="rect">
            <a:avLst/>
          </a:prstGeom>
          <a:solidFill>
            <a:srgbClr val="7BB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1472" y="1928800"/>
            <a:ext cx="8001056" cy="366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4. </a:t>
            </a:r>
            <a:r>
              <a:rPr lang="ko-KR" altLang="en-US">
                <a:latin typeface="HY견고딕"/>
                <a:ea typeface="HY견고딕"/>
              </a:rPr>
              <a:t>인간은 죽음의 불가피성을 자각하고 진정한 삶을 살아가는 존재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-</a:t>
            </a:r>
            <a:r>
              <a:rPr lang="ko-KR" altLang="en-US">
                <a:latin typeface="HY견고딕"/>
                <a:ea typeface="HY견고딕"/>
              </a:rPr>
              <a:t>인간의 생명은 유한하다</a:t>
            </a:r>
            <a:r>
              <a:rPr lang="en-US" altLang="ko-KR">
                <a:latin typeface="HY견고딕"/>
                <a:ea typeface="HY견고딕"/>
              </a:rPr>
              <a:t>. </a:t>
            </a:r>
            <a:r>
              <a:rPr lang="ko-KR" altLang="en-US">
                <a:latin typeface="HY견고딕"/>
                <a:ea typeface="HY견고딕"/>
              </a:rPr>
              <a:t>우리는 언젠가는 죽을 것이며 그 죽음이 언제 찾아올지는 아무도 예측할 수 없음</a:t>
            </a:r>
            <a:r>
              <a:rPr lang="en-US" altLang="ko-KR">
                <a:latin typeface="HY견고딕"/>
                <a:ea typeface="HY견고딕"/>
              </a:rPr>
              <a:t>. </a:t>
            </a:r>
            <a:r>
              <a:rPr lang="ko-KR" altLang="en-US">
                <a:latin typeface="HY견고딕"/>
                <a:ea typeface="HY견고딕"/>
              </a:rPr>
              <a:t>하지만 이러한 실존적 가정을 깨닫는 것은 역설적으로 우리가 진정으로 삶을 살아가도록 하는 조건임</a:t>
            </a:r>
            <a:r>
              <a:rPr lang="en-US" altLang="ko-KR">
                <a:latin typeface="HY견고딕"/>
                <a:ea typeface="HY견고딕"/>
              </a:rPr>
              <a:t>.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5.</a:t>
            </a:r>
            <a:r>
              <a:rPr lang="ko-KR" altLang="en-US">
                <a:latin typeface="HY견고딕"/>
                <a:ea typeface="HY견고딕"/>
              </a:rPr>
              <a:t> 인간은 자신의 정체성을 창조하고 그와 동시에 다른 사람과 의미 있는 관       계를 맺는 존재</a:t>
            </a:r>
          </a:p>
          <a:p>
            <a:pPr lvl="0">
              <a:defRPr lang="ko-KR" altLang="en-US"/>
            </a:pPr>
            <a:endParaRPr lang="en-US" altLang="ko-KR"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>
                <a:latin typeface="HY견고딕"/>
                <a:ea typeface="HY견고딕"/>
              </a:rPr>
              <a:t>-</a:t>
            </a:r>
            <a:r>
              <a:rPr lang="ko-KR" altLang="en-US">
                <a:latin typeface="HY견고딕"/>
                <a:ea typeface="HY견고딕"/>
              </a:rPr>
              <a:t>실존주의자들은 우리가 어떤 사람에게도 의존할 수 없다는 단독의 경험을 할 때야 비로소 결핍이 아닌 충만에 바탕을 둔 진정한 타인과의 관계를 형성할 수 있다고 봄</a:t>
            </a:r>
            <a:r>
              <a:rPr lang="en-US" altLang="ko-KR">
                <a:latin typeface="HY견고딕"/>
                <a:ea typeface="HY견고딕"/>
              </a:rPr>
              <a:t>.</a:t>
            </a:r>
          </a:p>
          <a:p>
            <a:pPr lvl="0">
              <a:defRPr lang="ko-KR" altLang="en-US"/>
            </a:pPr>
            <a:endParaRPr lang="ko-KR" altLang="en-US">
              <a:latin typeface="HY견고딕"/>
              <a:ea typeface="HY견고딕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71472" y="1016483"/>
            <a:ext cx="2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02 </a:t>
            </a:r>
            <a:r>
              <a:rPr lang="ko-KR" altLang="en-US" sz="2400" b="1" dirty="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59836D"/>
                </a:solidFill>
                <a:latin typeface="HY견고딕"/>
                <a:ea typeface="HY견고딕"/>
              </a:rPr>
              <a:t>인간관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1121</Words>
  <Application>Microsoft Office PowerPoint</Application>
  <PresentationFormat>화면 슬라이드 쇼(4:3)</PresentationFormat>
  <Paragraphs>196</Paragraphs>
  <Slides>25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굴림</vt:lpstr>
      <vt:lpstr>Arial</vt:lpstr>
      <vt:lpstr>맑은 고딕</vt:lpstr>
      <vt:lpstr>HY견고딕</vt:lpstr>
      <vt:lpstr>-윤고딕360</vt:lpstr>
      <vt:lpstr>함초롬바탕</vt:lpstr>
      <vt:lpstr>한컴바탕</vt:lpstr>
      <vt:lpstr>Wingdings 2</vt:lpstr>
      <vt:lpstr>HY울릉도B</vt:lpstr>
      <vt:lpstr>HY울릉도M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MacBook Pro</dc:creator>
  <cp:lastModifiedBy>신유진</cp:lastModifiedBy>
  <cp:revision>72</cp:revision>
  <dcterms:created xsi:type="dcterms:W3CDTF">2013-12-04T08:01:45Z</dcterms:created>
  <dcterms:modified xsi:type="dcterms:W3CDTF">2016-11-08T14:14:01Z</dcterms:modified>
</cp:coreProperties>
</file>