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Default Extension="fntdata" ContentType="application/x-fontdata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3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61" r:id="rId1"/>
  </p:sldMasterIdLst>
  <p:notesMasterIdLst>
    <p:notesMasterId r:id="rId27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</p:sldIdLst>
  <p:sldSz cx="9144000" cy="6858000" type="screen4x3"/>
  <p:notesSz cx="6858000" cy="9144000"/>
  <p:embeddedFontLst>
    <p:embeddedFont>
      <p:font typeface="맑은 고딕" pitchFamily="50" charset="-127"/>
      <p:regular r:id="rId28"/>
      <p:bold r:id="rId29"/>
    </p:embeddedFont>
    <p:embeddedFont>
      <p:font typeface="HY견고딕" pitchFamily="18" charset="-127"/>
      <p:regular r:id="rId30"/>
    </p:embeddedFont>
    <p:embeddedFont>
      <p:font typeface="한컴바탕" pitchFamily="18" charset="2"/>
      <p:regular r:id="rId31"/>
    </p:embeddedFont>
    <p:embeddedFont>
      <p:font typeface="Wingdings 2" pitchFamily="18" charset="2"/>
      <p:regular r:id="rId32"/>
    </p:embeddedFont>
    <p:embeddedFont>
      <p:font typeface="HY울릉도B" pitchFamily="18" charset="-127"/>
      <p:regular r:id="rId33"/>
    </p:embeddedFont>
    <p:embeddedFont>
      <p:font typeface="HY울릉도M" pitchFamily="18" charset="-127"/>
      <p:regular r:id="rId34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srgbClr val="FF0000"/>
    </p:penClr>
  </p:showPr>
  <p:extLst>
    <p:ext uri="ACF4677E-8BD2-47ae-8A1F-98590045965D">
      <hp:hncThemeShow xmlns:hp="http://schemas.haansoft.com/office/presentation/8.0" xmlns:dsp="http://schemas.microsoft.com/office/drawing/2008/diagram" xmlns:dgm="http://schemas.openxmlformats.org/drawingml/2006/diagram" xmlns:c="http://schemas.openxmlformats.org/drawingml/2006/chart" xmlns="" themeShowType="1" themeSkinType="1" themeTransitionType="1" useThemeTransition="1" byMouseClick="1" attrType="1" dur="200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15620"/>
    <p:restoredTop sz="94732"/>
  </p:normalViewPr>
  <p:slideViewPr>
    <p:cSldViewPr>
      <p:cViewPr>
        <p:scale>
          <a:sx n="80" d="100"/>
          <a:sy n="80" d="100"/>
        </p:scale>
        <p:origin x="-52" y="288"/>
      </p:cViewPr>
      <p:guideLst>
        <p:guide orient="horz" pos="2159"/>
        <p:guide pos="2879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font" Target="fonts/font7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6.fntdata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2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5.fntdata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font" Target="fonts/font1.fntdata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4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font" Target="fonts/font3.fntdata"/><Relationship Id="rId35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/>
          <a:lstStyle>
            <a:lvl1pPr algn="l">
              <a:defRPr sz="1200"/>
            </a:lvl1pPr>
          </a:lstStyle>
          <a:p>
            <a:pPr lvl="0">
              <a:defRPr lang="ko-KR" altLang="en-US"/>
            </a:pP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/>
          <a:lstStyle>
            <a:lvl1pPr algn="r">
              <a:defRPr sz="1200"/>
            </a:lvl1pPr>
          </a:lstStyle>
          <a:p>
            <a:pPr lvl="0">
              <a:defRPr lang="ko-KR" altLang="en-US"/>
            </a:pPr>
            <a:fld id="{7A8E296A-F97E-4BE0-AAA2-5A0FB2E23725}" type="datetime1">
              <a:rPr lang="ko-KR" altLang="en-US"/>
              <a:pPr lvl="0">
                <a:defRPr lang="ko-KR" altLang="en-US"/>
              </a:pPr>
              <a:t>2016-11-08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anchor="ctr"/>
          <a:lstStyle/>
          <a:p>
            <a:pPr lvl="0">
              <a:defRPr lang="ko-KR" altLang="en-US"/>
            </a:pPr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>
            <a:normAutofit/>
          </a:bodyPr>
          <a:lstStyle/>
          <a:p>
            <a:pPr lvl="0">
              <a:defRPr lang="ko-KR" altLang="en-US"/>
            </a:pPr>
            <a:r>
              <a:rPr lang="ko-KR" altLang="en-US"/>
              <a:t>마스터 텍스트 스타일을 편집합니다</a:t>
            </a:r>
          </a:p>
          <a:p>
            <a:pPr lvl="1">
              <a:defRPr lang="ko-KR" altLang="en-US"/>
            </a:pPr>
            <a:r>
              <a:rPr lang="ko-KR" altLang="en-US"/>
              <a:t>둘째 수준</a:t>
            </a:r>
          </a:p>
          <a:p>
            <a:pPr lvl="2">
              <a:defRPr lang="ko-KR" altLang="en-US"/>
            </a:pPr>
            <a:r>
              <a:rPr lang="ko-KR" altLang="en-US"/>
              <a:t>셋째 수준</a:t>
            </a:r>
          </a:p>
          <a:p>
            <a:pPr lvl="3">
              <a:defRPr lang="ko-KR" altLang="en-US"/>
            </a:pPr>
            <a:r>
              <a:rPr lang="ko-KR" altLang="en-US"/>
              <a:t>넷째 수준</a:t>
            </a:r>
          </a:p>
          <a:p>
            <a:pPr lvl="4">
              <a:defRPr lang="ko-KR" altLang="en-US"/>
            </a:pPr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anchor="b"/>
          <a:lstStyle>
            <a:lvl1pPr algn="l">
              <a:defRPr sz="1200"/>
            </a:lvl1pPr>
          </a:lstStyle>
          <a:p>
            <a:pPr lvl="0">
              <a:defRPr lang="ko-KR" altLang="en-US"/>
            </a:pPr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anchor="b"/>
          <a:lstStyle>
            <a:lvl1pPr algn="r">
              <a:defRPr sz="1200"/>
            </a:lvl1pPr>
          </a:lstStyle>
          <a:p>
            <a:pPr lvl="0">
              <a:defRPr lang="ko-KR" altLang="en-US"/>
            </a:pPr>
            <a:fld id="{A2DAA39B-9083-451C-A905-32849418B013}" type="slidenum">
              <a:rPr lang="ko-KR" altLang="en-US"/>
              <a:pPr lvl="0">
                <a:defRPr lang="ko-KR" altLang="en-US"/>
              </a:pPr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lvl="0">
              <a:defRPr lang="ko-KR" altLang="en-US"/>
            </a:pPr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lvl="0">
              <a:defRPr lang="ko-KR" altLang="en-US"/>
            </a:pPr>
            <a:fld id="{A2DAA39B-9083-451C-A905-32849418B013}" type="slidenum">
              <a:rPr lang="ko-KR" altLang="en-US"/>
              <a:pPr lvl="0">
                <a:defRPr lang="ko-KR" altLang="en-US"/>
              </a:pPr>
              <a:t>3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lvl="0">
              <a:defRPr lang="ko-KR" altLang="en-US"/>
            </a:pPr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lvl="0">
              <a:defRPr lang="ko-KR" altLang="en-US"/>
            </a:pPr>
            <a:fld id="{A2DAA39B-9083-451C-A905-32849418B013}" type="slidenum">
              <a:rPr lang="ko-KR" altLang="en-US"/>
              <a:pPr lvl="0">
                <a:defRPr lang="ko-KR" altLang="en-US"/>
              </a:pPr>
              <a:t>21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lvl="0">
              <a:defRPr lang="ko-KR" altLang="en-US"/>
            </a:pPr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lvl="0">
              <a:defRPr lang="ko-KR" altLang="en-US"/>
            </a:pPr>
            <a:fld id="{A2DAA39B-9083-451C-A905-32849418B013}" type="slidenum">
              <a:rPr lang="ko-KR" altLang="en-US"/>
              <a:pPr lvl="0">
                <a:defRPr lang="ko-KR" altLang="en-US"/>
              </a:pPr>
              <a:t>22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lvl="0">
              <a:defRPr lang="ko-KR" altLang="en-US"/>
            </a:pPr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lvl="0">
              <a:defRPr lang="ko-KR" altLang="en-US"/>
            </a:pPr>
            <a:fld id="{A2DAA39B-9083-451C-A905-32849418B013}" type="slidenum">
              <a:rPr lang="ko-KR" altLang="en-US"/>
              <a:pPr lvl="0">
                <a:defRPr lang="ko-KR" altLang="en-US"/>
              </a:pPr>
              <a:t>23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lvl="0">
              <a:defRPr lang="ko-KR" altLang="en-US"/>
            </a:pPr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lvl="0">
              <a:defRPr lang="ko-KR" altLang="en-US"/>
            </a:pPr>
            <a:fld id="{A2DAA39B-9083-451C-A905-32849418B013}" type="slidenum">
              <a:rPr lang="ko-KR" altLang="en-US"/>
              <a:pPr lvl="0">
                <a:defRPr lang="ko-KR" altLang="en-US"/>
              </a:pPr>
              <a:t>24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lvl="0">
              <a:defRPr lang="ko-KR" altLang="en-US"/>
            </a:pPr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lvl="0">
              <a:defRPr lang="ko-KR" altLang="en-US"/>
            </a:pPr>
            <a:fld id="{A2DAA39B-9083-451C-A905-32849418B013}" type="slidenum">
              <a:rPr lang="ko-KR" altLang="en-US"/>
              <a:pPr lvl="0">
                <a:defRPr lang="ko-KR" altLang="en-US"/>
              </a:pPr>
              <a:t>13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lvl="0">
              <a:defRPr lang="ko-KR" altLang="en-US"/>
            </a:pPr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lvl="0">
              <a:defRPr lang="ko-KR" altLang="en-US"/>
            </a:pPr>
            <a:fld id="{A2DAA39B-9083-451C-A905-32849418B013}" type="slidenum">
              <a:rPr lang="ko-KR" altLang="en-US"/>
              <a:pPr lvl="0">
                <a:defRPr lang="ko-KR" altLang="en-US"/>
              </a:pPr>
              <a:t>14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lvl="0">
              <a:defRPr lang="ko-KR" altLang="en-US"/>
            </a:pPr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lvl="0">
              <a:defRPr lang="ko-KR" altLang="en-US"/>
            </a:pPr>
            <a:fld id="{A2DAA39B-9083-451C-A905-32849418B013}" type="slidenum">
              <a:rPr lang="ko-KR" altLang="en-US"/>
              <a:pPr lvl="0">
                <a:defRPr lang="ko-KR" altLang="en-US"/>
              </a:pPr>
              <a:t>15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lvl="0">
              <a:defRPr lang="ko-KR" altLang="en-US"/>
            </a:pPr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lvl="0">
              <a:defRPr lang="ko-KR" altLang="en-US"/>
            </a:pPr>
            <a:fld id="{A2DAA39B-9083-451C-A905-32849418B013}" type="slidenum">
              <a:rPr lang="ko-KR" altLang="en-US"/>
              <a:pPr lvl="0">
                <a:defRPr lang="ko-KR" altLang="en-US"/>
              </a:pPr>
              <a:t>16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lvl="0">
              <a:defRPr lang="ko-KR" altLang="en-US"/>
            </a:pPr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lvl="0">
              <a:defRPr lang="ko-KR" altLang="en-US"/>
            </a:pPr>
            <a:fld id="{A2DAA39B-9083-451C-A905-32849418B013}" type="slidenum">
              <a:rPr lang="ko-KR" altLang="en-US"/>
              <a:pPr lvl="0">
                <a:defRPr lang="ko-KR" altLang="en-US"/>
              </a:pPr>
              <a:t>17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lvl="0">
              <a:defRPr lang="ko-KR" altLang="en-US"/>
            </a:pPr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lvl="0">
              <a:defRPr lang="ko-KR" altLang="en-US"/>
            </a:pPr>
            <a:fld id="{A2DAA39B-9083-451C-A905-32849418B013}" type="slidenum">
              <a:rPr lang="ko-KR" altLang="en-US"/>
              <a:pPr lvl="0">
                <a:defRPr lang="ko-KR" altLang="en-US"/>
              </a:pPr>
              <a:t>18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lvl="0">
              <a:defRPr lang="ko-KR" altLang="en-US"/>
            </a:pPr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lvl="0">
              <a:defRPr lang="ko-KR" altLang="en-US"/>
            </a:pPr>
            <a:fld id="{A2DAA39B-9083-451C-A905-32849418B013}" type="slidenum">
              <a:rPr lang="ko-KR" altLang="en-US"/>
              <a:pPr lvl="0">
                <a:defRPr lang="ko-KR" altLang="en-US"/>
              </a:pPr>
              <a:t>19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lvl="0">
              <a:defRPr lang="ko-KR" altLang="en-US"/>
            </a:pPr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lvl="0">
              <a:defRPr lang="ko-KR" altLang="en-US"/>
            </a:pPr>
            <a:fld id="{A2DAA39B-9083-451C-A905-32849418B013}" type="slidenum">
              <a:rPr lang="ko-KR" altLang="en-US"/>
              <a:pPr lvl="0">
                <a:defRPr lang="ko-KR" altLang="en-US"/>
              </a:pPr>
              <a:t>20</a:t>
            </a:fld>
            <a:endParaRPr lang="ko-KR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79F425-FC46-4C0D-B1E0-39ECC933D775}" type="datetimeFigureOut">
              <a:rPr lang="ko-KR" altLang="en-US" smtClean="0"/>
              <a:pPr/>
              <a:t>2016-11-08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D58DE4-208C-4366-8AD7-7A4942BB894C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79F425-FC46-4C0D-B1E0-39ECC933D775}" type="datetimeFigureOut">
              <a:rPr lang="ko-KR" altLang="en-US" smtClean="0"/>
              <a:pPr/>
              <a:t>2016-11-08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D58DE4-208C-4366-8AD7-7A4942BB894C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79F425-FC46-4C0D-B1E0-39ECC933D775}" type="datetimeFigureOut">
              <a:rPr lang="ko-KR" altLang="en-US" smtClean="0"/>
              <a:pPr/>
              <a:t>2016-11-08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D58DE4-208C-4366-8AD7-7A4942BB894C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79F425-FC46-4C0D-B1E0-39ECC933D775}" type="datetimeFigureOut">
              <a:rPr lang="ko-KR" altLang="en-US" smtClean="0"/>
              <a:pPr/>
              <a:t>2016-11-08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D58DE4-208C-4366-8AD7-7A4942BB894C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79F425-FC46-4C0D-B1E0-39ECC933D775}" type="datetimeFigureOut">
              <a:rPr lang="ko-KR" altLang="en-US" smtClean="0"/>
              <a:pPr/>
              <a:t>2016-11-08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D58DE4-208C-4366-8AD7-7A4942BB894C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79F425-FC46-4C0D-B1E0-39ECC933D775}" type="datetimeFigureOut">
              <a:rPr lang="ko-KR" altLang="en-US" smtClean="0"/>
              <a:pPr/>
              <a:t>2016-11-08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D58DE4-208C-4366-8AD7-7A4942BB894C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79F425-FC46-4C0D-B1E0-39ECC933D775}" type="datetimeFigureOut">
              <a:rPr lang="ko-KR" altLang="en-US" smtClean="0"/>
              <a:pPr/>
              <a:t>2016-11-08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D58DE4-208C-4366-8AD7-7A4942BB894C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79F425-FC46-4C0D-B1E0-39ECC933D775}" type="datetimeFigureOut">
              <a:rPr lang="ko-KR" altLang="en-US" smtClean="0"/>
              <a:pPr/>
              <a:t>2016-11-08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D58DE4-208C-4366-8AD7-7A4942BB894C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79F425-FC46-4C0D-B1E0-39ECC933D775}" type="datetimeFigureOut">
              <a:rPr lang="ko-KR" altLang="en-US" smtClean="0"/>
              <a:pPr/>
              <a:t>2016-11-08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D58DE4-208C-4366-8AD7-7A4942BB894C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79F425-FC46-4C0D-B1E0-39ECC933D775}" type="datetimeFigureOut">
              <a:rPr lang="ko-KR" altLang="en-US" smtClean="0"/>
              <a:pPr/>
              <a:t>2016-11-08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D58DE4-208C-4366-8AD7-7A4942BB894C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79F425-FC46-4C0D-B1E0-39ECC933D775}" type="datetimeFigureOut">
              <a:rPr lang="ko-KR" altLang="en-US" smtClean="0"/>
              <a:pPr/>
              <a:t>2016-11-08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D58DE4-208C-4366-8AD7-7A4942BB894C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79F425-FC46-4C0D-B1E0-39ECC933D775}" type="datetimeFigureOut">
              <a:rPr lang="ko-KR" altLang="en-US" smtClean="0"/>
              <a:pPr/>
              <a:t>2016-11-08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D58DE4-208C-4366-8AD7-7A4942BB894C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0" y="0"/>
            <a:ext cx="9144000" cy="3714752"/>
          </a:xfrm>
          <a:prstGeom prst="rect">
            <a:avLst/>
          </a:prstGeom>
          <a:solidFill>
            <a:srgbClr val="7BB2B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직사각형 4"/>
          <p:cNvSpPr/>
          <p:nvPr/>
        </p:nvSpPr>
        <p:spPr>
          <a:xfrm>
            <a:off x="0" y="3714752"/>
            <a:ext cx="9144000" cy="3143248"/>
          </a:xfrm>
          <a:prstGeom prst="rect">
            <a:avLst/>
          </a:prstGeom>
          <a:solidFill>
            <a:srgbClr val="4A4A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TextBox 5"/>
          <p:cNvSpPr txBox="1"/>
          <p:nvPr/>
        </p:nvSpPr>
        <p:spPr>
          <a:xfrm>
            <a:off x="714348" y="2878615"/>
            <a:ext cx="450059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4000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HY견고딕" pitchFamily="18" charset="-127"/>
                <a:ea typeface="HY견고딕" pitchFamily="18" charset="-127"/>
              </a:rPr>
              <a:t>실존주의</a:t>
            </a:r>
            <a:endParaRPr lang="ko-KR" altLang="en-US" sz="4000" dirty="0">
              <a:ln>
                <a:solidFill>
                  <a:schemeClr val="bg1">
                    <a:alpha val="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85786" y="2643182"/>
            <a:ext cx="136447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600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HY견고딕" pitchFamily="18" charset="-127"/>
                <a:ea typeface="HY견고딕" pitchFamily="18" charset="-127"/>
              </a:rPr>
              <a:t>2016.11.10</a:t>
            </a:r>
            <a:endParaRPr lang="ko-KR" altLang="en-US" sz="1600" dirty="0" smtClean="0">
              <a:ln>
                <a:solidFill>
                  <a:schemeClr val="bg1">
                    <a:alpha val="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000760" y="4500570"/>
            <a:ext cx="300039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b="1" dirty="0" smtClean="0">
                <a:solidFill>
                  <a:srgbClr val="7BB2B5"/>
                </a:solidFill>
              </a:rPr>
              <a:t>이미정 </a:t>
            </a:r>
            <a:r>
              <a:rPr lang="en-US" altLang="ko-KR" b="1" dirty="0" smtClean="0">
                <a:solidFill>
                  <a:srgbClr val="7BB2B5"/>
                </a:solidFill>
              </a:rPr>
              <a:t>201645040</a:t>
            </a:r>
          </a:p>
          <a:p>
            <a:r>
              <a:rPr lang="ko-KR" altLang="en-US" b="1" dirty="0" smtClean="0">
                <a:solidFill>
                  <a:srgbClr val="7BB2B5"/>
                </a:solidFill>
              </a:rPr>
              <a:t>최민주 </a:t>
            </a:r>
            <a:r>
              <a:rPr lang="en-US" altLang="ko-KR" b="1" dirty="0" smtClean="0">
                <a:solidFill>
                  <a:srgbClr val="7BB2B5"/>
                </a:solidFill>
              </a:rPr>
              <a:t>201645062</a:t>
            </a:r>
          </a:p>
          <a:p>
            <a:r>
              <a:rPr lang="ko-KR" altLang="en-US" b="1" dirty="0" smtClean="0">
                <a:solidFill>
                  <a:srgbClr val="7BB2B5"/>
                </a:solidFill>
              </a:rPr>
              <a:t>유수인 </a:t>
            </a:r>
            <a:r>
              <a:rPr lang="en-US" altLang="ko-KR" b="1" dirty="0" smtClean="0">
                <a:solidFill>
                  <a:srgbClr val="7BB2B5"/>
                </a:solidFill>
              </a:rPr>
              <a:t>201645038</a:t>
            </a:r>
          </a:p>
          <a:p>
            <a:r>
              <a:rPr lang="ko-KR" altLang="en-US" b="1" dirty="0" smtClean="0">
                <a:solidFill>
                  <a:srgbClr val="7BB2B5"/>
                </a:solidFill>
              </a:rPr>
              <a:t>노경민 </a:t>
            </a:r>
            <a:r>
              <a:rPr lang="en-US" altLang="ko-KR" b="1" dirty="0" smtClean="0">
                <a:solidFill>
                  <a:srgbClr val="7BB2B5"/>
                </a:solidFill>
              </a:rPr>
              <a:t>201645018</a:t>
            </a:r>
          </a:p>
          <a:p>
            <a:r>
              <a:rPr lang="ko-KR" altLang="en-US" b="1" dirty="0" smtClean="0">
                <a:solidFill>
                  <a:srgbClr val="7BB2B5"/>
                </a:solidFill>
              </a:rPr>
              <a:t>신유진 </a:t>
            </a:r>
            <a:r>
              <a:rPr lang="en-US" altLang="ko-KR" b="1" dirty="0" smtClean="0">
                <a:solidFill>
                  <a:srgbClr val="7BB2B5"/>
                </a:solidFill>
              </a:rPr>
              <a:t>201645030</a:t>
            </a:r>
            <a:endParaRPr lang="ko-KR" altLang="en-US" b="1" dirty="0">
              <a:solidFill>
                <a:srgbClr val="7BB2B5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>
              <a:defRPr lang="ko-KR" altLang="en-US"/>
            </a:pP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>
              <a:defRPr lang="ko-KR" altLang="en-US"/>
            </a:pPr>
            <a:endParaRPr lang="ko-KR" altLang="en-US"/>
          </a:p>
        </p:txBody>
      </p:sp>
      <p:sp>
        <p:nvSpPr>
          <p:cNvPr id="4" name="직사각형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4A4A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 lang="ko-KR" altLang="en-US"/>
            </a:pPr>
            <a:endParaRPr lang="ko-KR" altLang="en-US"/>
          </a:p>
        </p:txBody>
      </p:sp>
      <p:sp>
        <p:nvSpPr>
          <p:cNvPr id="5" name="직사각형 4"/>
          <p:cNvSpPr/>
          <p:nvPr/>
        </p:nvSpPr>
        <p:spPr>
          <a:xfrm>
            <a:off x="285720" y="764704"/>
            <a:ext cx="8572560" cy="564360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 lang="ko-KR" altLang="en-US"/>
            </a:pPr>
            <a:endParaRPr lang="ko-KR" altLang="en-US"/>
          </a:p>
        </p:txBody>
      </p:sp>
      <p:sp>
        <p:nvSpPr>
          <p:cNvPr id="6" name="직사각형 5"/>
          <p:cNvSpPr/>
          <p:nvPr/>
        </p:nvSpPr>
        <p:spPr>
          <a:xfrm>
            <a:off x="285720" y="500042"/>
            <a:ext cx="8572560" cy="285752"/>
          </a:xfrm>
          <a:prstGeom prst="rect">
            <a:avLst/>
          </a:prstGeom>
          <a:solidFill>
            <a:srgbClr val="7BB2B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 lang="ko-KR" altLang="en-US"/>
            </a:pPr>
            <a:endParaRPr lang="ko-KR" altLang="en-US"/>
          </a:p>
        </p:txBody>
      </p:sp>
      <p:sp>
        <p:nvSpPr>
          <p:cNvPr id="7" name="직사각형 6"/>
          <p:cNvSpPr/>
          <p:nvPr/>
        </p:nvSpPr>
        <p:spPr>
          <a:xfrm>
            <a:off x="285720" y="6143644"/>
            <a:ext cx="8572560" cy="285752"/>
          </a:xfrm>
          <a:prstGeom prst="rect">
            <a:avLst/>
          </a:prstGeom>
          <a:solidFill>
            <a:srgbClr val="7BB2B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 lang="ko-KR" altLang="en-US"/>
            </a:pPr>
            <a:endParaRPr lang="ko-KR" altLang="en-US"/>
          </a:p>
        </p:txBody>
      </p:sp>
      <p:sp>
        <p:nvSpPr>
          <p:cNvPr id="8" name="TextBox 7"/>
          <p:cNvSpPr txBox="1"/>
          <p:nvPr/>
        </p:nvSpPr>
        <p:spPr>
          <a:xfrm>
            <a:off x="571472" y="1016483"/>
            <a:ext cx="2357454" cy="44846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 lang="ko-KR" altLang="en-US"/>
            </a:pPr>
            <a:r>
              <a:rPr lang="en-US" altLang="ko-KR" sz="2400" b="1">
                <a:ln w="9525">
                  <a:solidFill>
                    <a:schemeClr val="bg1">
                      <a:alpha val="0"/>
                    </a:schemeClr>
                  </a:solidFill>
                </a:ln>
                <a:solidFill>
                  <a:srgbClr val="59836D"/>
                </a:solidFill>
                <a:latin typeface="HY견고딕"/>
                <a:ea typeface="HY견고딕"/>
              </a:rPr>
              <a:t>03 </a:t>
            </a:r>
            <a:r>
              <a:rPr lang="ko-KR" altLang="en-US" sz="2400" b="1">
                <a:ln w="9525">
                  <a:solidFill>
                    <a:schemeClr val="bg1">
                      <a:alpha val="0"/>
                    </a:schemeClr>
                  </a:solidFill>
                </a:ln>
                <a:solidFill>
                  <a:srgbClr val="59836D"/>
                </a:solidFill>
                <a:latin typeface="HY견고딕"/>
                <a:ea typeface="HY견고딕"/>
              </a:rPr>
              <a:t>주요개념</a:t>
            </a:r>
            <a:endParaRPr lang="ko-KR" altLang="en-US" sz="2400" b="1">
              <a:solidFill>
                <a:srgbClr val="59836D"/>
              </a:solidFill>
              <a:latin typeface="HY견고딕"/>
              <a:ea typeface="HY견고딕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14348" y="1484784"/>
            <a:ext cx="7715304" cy="33805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 lang="ko-KR" altLang="en-US"/>
            </a:pPr>
            <a:r>
              <a:rPr lang="en-US" altLang="ko-KR">
                <a:latin typeface="HY견고딕"/>
                <a:ea typeface="HY견고딕"/>
              </a:rPr>
              <a:t>1. </a:t>
            </a:r>
            <a:r>
              <a:rPr lang="ko-KR" altLang="en-US">
                <a:latin typeface="HY견고딕"/>
                <a:ea typeface="HY견고딕"/>
              </a:rPr>
              <a:t>자유와 책임</a:t>
            </a:r>
          </a:p>
          <a:p>
            <a:pPr lvl="0">
              <a:defRPr lang="ko-KR" altLang="en-US"/>
            </a:pPr>
            <a:endParaRPr lang="en-US" altLang="ko-KR">
              <a:latin typeface="HY견고딕"/>
              <a:ea typeface="HY견고딕"/>
            </a:endParaRPr>
          </a:p>
          <a:p>
            <a:pPr lvl="0">
              <a:defRPr lang="ko-KR" altLang="en-US"/>
            </a:pPr>
            <a:r>
              <a:rPr lang="en-US" altLang="ko-KR">
                <a:latin typeface="HY견고딕"/>
                <a:ea typeface="HY견고딕"/>
              </a:rPr>
              <a:t>-</a:t>
            </a:r>
            <a:r>
              <a:rPr lang="ko-KR" altLang="en-US">
                <a:latin typeface="HY견고딕"/>
                <a:ea typeface="HY견고딕"/>
              </a:rPr>
              <a:t>인간은 자신의 의지와 상관없이 태어났지만 그 이후의 삶에 대해서는 스스로의 선택의 자유가 있으며</a:t>
            </a:r>
            <a:r>
              <a:rPr lang="en-US" altLang="ko-KR">
                <a:latin typeface="HY견고딕"/>
                <a:ea typeface="HY견고딕"/>
              </a:rPr>
              <a:t>, </a:t>
            </a:r>
            <a:r>
              <a:rPr lang="ko-KR" altLang="en-US">
                <a:latin typeface="HY견고딕"/>
                <a:ea typeface="HY견고딕"/>
              </a:rPr>
              <a:t>그러한 선택에 대해서 책임을 져야 함</a:t>
            </a:r>
            <a:r>
              <a:rPr lang="en-US" altLang="ko-KR">
                <a:latin typeface="HY견고딕"/>
                <a:ea typeface="HY견고딕"/>
              </a:rPr>
              <a:t>.</a:t>
            </a:r>
          </a:p>
          <a:p>
            <a:pPr algn="just">
              <a:defRPr lang="ko-KR" altLang="en-US"/>
            </a:pPr>
            <a:endParaRPr lang="en-US" altLang="ko-KR">
              <a:latin typeface="HY견고딕"/>
              <a:ea typeface="HY견고딕"/>
            </a:endParaRPr>
          </a:p>
          <a:p>
            <a:pPr lvl="0">
              <a:defRPr lang="ko-KR" altLang="en-US"/>
            </a:pPr>
            <a:endParaRPr lang="en-US" altLang="ko-KR">
              <a:latin typeface="HY견고딕"/>
              <a:ea typeface="HY견고딕"/>
            </a:endParaRPr>
          </a:p>
          <a:p>
            <a:pPr lvl="0">
              <a:defRPr lang="ko-KR" altLang="en-US"/>
            </a:pPr>
            <a:endParaRPr lang="en-US" altLang="ko-KR">
              <a:latin typeface="HY견고딕"/>
              <a:ea typeface="HY견고딕"/>
            </a:endParaRPr>
          </a:p>
          <a:p>
            <a:pPr lvl="0">
              <a:defRPr lang="ko-KR" altLang="en-US"/>
            </a:pPr>
            <a:endParaRPr lang="en-US" altLang="ko-KR">
              <a:latin typeface="HY견고딕"/>
              <a:ea typeface="HY견고딕"/>
            </a:endParaRPr>
          </a:p>
          <a:p>
            <a:pPr lvl="0">
              <a:defRPr lang="ko-KR" altLang="en-US"/>
            </a:pPr>
            <a:endParaRPr lang="en-US" altLang="ko-KR">
              <a:latin typeface="HY견고딕"/>
              <a:ea typeface="HY견고딕"/>
            </a:endParaRPr>
          </a:p>
          <a:p>
            <a:pPr lvl="0">
              <a:defRPr lang="ko-KR" altLang="en-US"/>
            </a:pPr>
            <a:endParaRPr lang="en-US" altLang="ko-KR">
              <a:latin typeface="HY견고딕"/>
              <a:ea typeface="HY견고딕"/>
            </a:endParaRPr>
          </a:p>
          <a:p>
            <a:pPr lvl="0">
              <a:defRPr lang="ko-KR" altLang="en-US"/>
            </a:pPr>
            <a:endParaRPr lang="en-US" altLang="ko-KR">
              <a:latin typeface="HY견고딕"/>
              <a:ea typeface="HY견고딕"/>
            </a:endParaRPr>
          </a:p>
          <a:p>
            <a:pPr algn="just">
              <a:defRPr lang="ko-KR" altLang="en-US"/>
            </a:pPr>
            <a:endParaRPr lang="en-US" altLang="ko-KR"/>
          </a:p>
        </p:txBody>
      </p:sp>
      <p:pic>
        <p:nvPicPr>
          <p:cNvPr id="10" name="그림 9"/>
          <p:cNvPicPr>
            <a:picLocks noChangeAspect="1"/>
          </p:cNvPicPr>
          <p:nvPr/>
        </p:nvPicPr>
        <p:blipFill rotWithShape="1">
          <a:blip r:embed="rId2" cstate="print"/>
          <a:stretch>
            <a:fillRect/>
          </a:stretch>
        </p:blipFill>
        <p:spPr>
          <a:xfrm>
            <a:off x="862489" y="3356992"/>
            <a:ext cx="2197343" cy="2808311"/>
          </a:xfrm>
          <a:prstGeom prst="rect">
            <a:avLst/>
          </a:prstGeom>
        </p:spPr>
      </p:pic>
      <p:sp>
        <p:nvSpPr>
          <p:cNvPr id="11" name="타원 10"/>
          <p:cNvSpPr/>
          <p:nvPr/>
        </p:nvSpPr>
        <p:spPr>
          <a:xfrm>
            <a:off x="827584" y="2636912"/>
            <a:ext cx="2232248" cy="648072"/>
          </a:xfrm>
          <a:prstGeom prst="ellipse">
            <a:avLst/>
          </a:prstGeom>
          <a:solidFill>
            <a:srgbClr val="7BB2B5"/>
          </a:solidFill>
          <a:ln algn="ctr">
            <a:noFill/>
          </a:ln>
        </p:spPr>
        <p:style>
          <a:lnRef idx="2">
            <a:schemeClr val="accent1">
              <a:shade val="2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just">
              <a:defRPr lang="ko-KR" altLang="en-US"/>
            </a:pPr>
            <a:r>
              <a:rPr lang="en-US" altLang="ko-KR" sz="1900">
                <a:solidFill>
                  <a:schemeClr val="tx1"/>
                </a:solidFill>
                <a:latin typeface="HY견고딕"/>
                <a:ea typeface="HY견고딕"/>
              </a:rPr>
              <a:t>Rollo May</a:t>
            </a:r>
          </a:p>
        </p:txBody>
      </p:sp>
      <p:sp>
        <p:nvSpPr>
          <p:cNvPr id="12" name="직사각형 11"/>
          <p:cNvSpPr/>
          <p:nvPr/>
        </p:nvSpPr>
        <p:spPr>
          <a:xfrm>
            <a:off x="4427984" y="3429000"/>
            <a:ext cx="4104456" cy="2160240"/>
          </a:xfrm>
          <a:prstGeom prst="rect">
            <a:avLst/>
          </a:prstGeom>
          <a:solidFill>
            <a:srgbClr val="7BB2B5"/>
          </a:solidFill>
          <a:ln algn="ctr">
            <a:noFill/>
          </a:ln>
        </p:spPr>
        <p:style>
          <a:lnRef idx="2">
            <a:schemeClr val="accent1">
              <a:shade val="2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just">
              <a:defRPr lang="ko-KR" altLang="en-US"/>
            </a:pPr>
            <a:r>
              <a:rPr lang="ko-KR" altLang="en-US" sz="1900">
                <a:solidFill>
                  <a:schemeClr val="tx1"/>
                </a:solidFill>
                <a:latin typeface="HY견고딕"/>
                <a:ea typeface="HY견고딕"/>
              </a:rPr>
              <a:t>자유란</a:t>
            </a:r>
            <a:r>
              <a:rPr lang="en-US" altLang="ko-KR" sz="1900">
                <a:solidFill>
                  <a:schemeClr val="tx1"/>
                </a:solidFill>
                <a:latin typeface="HY견고딕"/>
                <a:ea typeface="HY견고딕"/>
              </a:rPr>
              <a:t>, </a:t>
            </a:r>
            <a:r>
              <a:rPr lang="ko-KR" altLang="en-US" sz="1900">
                <a:solidFill>
                  <a:schemeClr val="tx1"/>
                </a:solidFill>
                <a:latin typeface="HY견고딕"/>
                <a:ea typeface="HY견고딕"/>
              </a:rPr>
              <a:t>그 특성이 특별히 규정되어 있지 않기 때문에 서로 다른 방향으로 나타날 수 있다고 보았음</a:t>
            </a:r>
            <a:r>
              <a:rPr lang="en-US" altLang="ko-KR" sz="1900">
                <a:solidFill>
                  <a:schemeClr val="tx1"/>
                </a:solidFill>
                <a:latin typeface="HY견고딕"/>
                <a:ea typeface="HY견고딕"/>
              </a:rPr>
              <a:t>.</a:t>
            </a:r>
          </a:p>
        </p:txBody>
      </p:sp>
      <p:sp>
        <p:nvSpPr>
          <p:cNvPr id="13" name="오른쪽 화살표 12"/>
          <p:cNvSpPr/>
          <p:nvPr/>
        </p:nvSpPr>
        <p:spPr>
          <a:xfrm>
            <a:off x="3203848" y="4221088"/>
            <a:ext cx="1008112" cy="576064"/>
          </a:xfrm>
          <a:prstGeom prst="rightArrow">
            <a:avLst>
              <a:gd name="adj1" fmla="val 50000"/>
              <a:gd name="adj2" fmla="val 50000"/>
            </a:avLst>
          </a:prstGeom>
          <a:noFill/>
          <a:ln algn="ctr">
            <a:solidFill>
              <a:srgbClr val="0000FF"/>
            </a:solidFill>
          </a:ln>
        </p:spPr>
        <p:style>
          <a:lnRef idx="2">
            <a:schemeClr val="accent1">
              <a:shade val="2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 lang="ko-KR" altLang="en-US"/>
            </a:pPr>
            <a:endParaRPr lang="ko-KR" alt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 lang="ko-KR" altLang="en-US"/>
            </a:pP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 lang="ko-KR" altLang="en-US"/>
            </a:pPr>
            <a:endParaRPr lang="ko-KR" altLang="en-US"/>
          </a:p>
        </p:txBody>
      </p:sp>
      <p:sp>
        <p:nvSpPr>
          <p:cNvPr id="4" name="직사각형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4A4A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 lang="ko-KR" altLang="en-US"/>
            </a:pPr>
            <a:endParaRPr lang="ko-KR" altLang="en-US"/>
          </a:p>
        </p:txBody>
      </p:sp>
      <p:sp>
        <p:nvSpPr>
          <p:cNvPr id="5" name="직사각형 4"/>
          <p:cNvSpPr/>
          <p:nvPr/>
        </p:nvSpPr>
        <p:spPr>
          <a:xfrm>
            <a:off x="285720" y="785794"/>
            <a:ext cx="8572560" cy="564360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lvl="0" algn="l" defTabSz="871876" eaLnBrk="1" latinLnBrk="1" hangingPunct="1">
              <a:defRPr lang="ko-KR" altLang="en-US"/>
            </a:pPr>
            <a:endParaRPr lang="en-US" altLang="ko-KR" sz="1800" b="0" i="0" u="none" kern="1200">
              <a:solidFill>
                <a:srgbClr val="000000"/>
              </a:solidFill>
              <a:latin typeface="HY견고딕"/>
              <a:ea typeface="HY견고딕"/>
            </a:endParaRPr>
          </a:p>
        </p:txBody>
      </p:sp>
      <p:sp>
        <p:nvSpPr>
          <p:cNvPr id="6" name="직사각형 5"/>
          <p:cNvSpPr/>
          <p:nvPr/>
        </p:nvSpPr>
        <p:spPr>
          <a:xfrm>
            <a:off x="285720" y="500042"/>
            <a:ext cx="8572560" cy="285752"/>
          </a:xfrm>
          <a:prstGeom prst="rect">
            <a:avLst/>
          </a:prstGeom>
          <a:solidFill>
            <a:srgbClr val="7BB2B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 lang="ko-KR" altLang="en-US"/>
            </a:pPr>
            <a:endParaRPr lang="ko-KR" altLang="en-US"/>
          </a:p>
        </p:txBody>
      </p:sp>
      <p:sp>
        <p:nvSpPr>
          <p:cNvPr id="7" name="직사각형 6"/>
          <p:cNvSpPr/>
          <p:nvPr/>
        </p:nvSpPr>
        <p:spPr>
          <a:xfrm>
            <a:off x="285720" y="6143644"/>
            <a:ext cx="8572560" cy="285752"/>
          </a:xfrm>
          <a:prstGeom prst="rect">
            <a:avLst/>
          </a:prstGeom>
          <a:solidFill>
            <a:srgbClr val="7BB2B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 lang="ko-KR" altLang="en-US"/>
            </a:pPr>
            <a:endParaRPr lang="ko-KR" altLang="en-US"/>
          </a:p>
        </p:txBody>
      </p:sp>
      <p:sp>
        <p:nvSpPr>
          <p:cNvPr id="9" name="TextBox 7"/>
          <p:cNvSpPr txBox="1"/>
          <p:nvPr/>
        </p:nvSpPr>
        <p:spPr>
          <a:xfrm>
            <a:off x="571472" y="1016483"/>
            <a:ext cx="2357454" cy="44846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 lang="ko-KR" altLang="en-US"/>
            </a:pPr>
            <a:r>
              <a:rPr lang="en-US" altLang="ko-KR" sz="2400" b="1">
                <a:ln w="9525">
                  <a:solidFill>
                    <a:schemeClr val="bg1">
                      <a:alpha val="0"/>
                    </a:schemeClr>
                  </a:solidFill>
                </a:ln>
                <a:solidFill>
                  <a:srgbClr val="59836D"/>
                </a:solidFill>
                <a:latin typeface="HY견고딕"/>
                <a:ea typeface="HY견고딕"/>
              </a:rPr>
              <a:t>03 </a:t>
            </a:r>
            <a:r>
              <a:rPr lang="ko-KR" altLang="en-US" sz="2400" b="1">
                <a:ln w="9525">
                  <a:solidFill>
                    <a:schemeClr val="bg1">
                      <a:alpha val="0"/>
                    </a:schemeClr>
                  </a:solidFill>
                </a:ln>
                <a:solidFill>
                  <a:srgbClr val="59836D"/>
                </a:solidFill>
                <a:latin typeface="HY견고딕"/>
                <a:ea typeface="HY견고딕"/>
              </a:rPr>
              <a:t>주요개념</a:t>
            </a:r>
            <a:endParaRPr lang="ko-KR" altLang="en-US" sz="2400" b="1">
              <a:solidFill>
                <a:srgbClr val="59836D"/>
              </a:solidFill>
              <a:latin typeface="HY견고딕"/>
              <a:ea typeface="HY견고딕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67539" y="1700807"/>
            <a:ext cx="8208916" cy="36598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0" algn="l" defTabSz="844630" eaLnBrk="1" latinLnBrk="1" hangingPunct="1">
              <a:defRPr lang="ko-KR" altLang="en-US"/>
            </a:pPr>
            <a:r>
              <a:rPr lang="en-US" altLang="ko-KR" sz="1800" b="0" i="0" u="none" kern="1200">
                <a:solidFill>
                  <a:srgbClr val="000000"/>
                </a:solidFill>
                <a:latin typeface="HY견고딕"/>
                <a:ea typeface="HY견고딕"/>
              </a:rPr>
              <a:t>2.</a:t>
            </a:r>
            <a:r>
              <a:rPr lang="ko-KR" altLang="en-US" sz="1800" b="0" i="0" u="none" kern="1200">
                <a:solidFill>
                  <a:srgbClr val="000000"/>
                </a:solidFill>
                <a:latin typeface="HY견고딕"/>
                <a:ea typeface="HY견고딕"/>
              </a:rPr>
              <a:t> 실존적 소외</a:t>
            </a:r>
          </a:p>
          <a:p>
            <a:pPr marL="0" lvl="0" algn="l" defTabSz="844630" eaLnBrk="1" latinLnBrk="1" hangingPunct="1">
              <a:defRPr lang="ko-KR" altLang="en-US"/>
            </a:pPr>
            <a:endParaRPr lang="en-US" altLang="ko-KR" sz="1800" b="0" i="0" u="none" kern="1200">
              <a:solidFill>
                <a:srgbClr val="000000"/>
              </a:solidFill>
              <a:latin typeface="HY견고딕"/>
              <a:ea typeface="HY견고딕"/>
            </a:endParaRPr>
          </a:p>
          <a:p>
            <a:pPr marL="0" lvl="0" defTabSz="844630" eaLnBrk="1" latinLnBrk="1" hangingPunct="1">
              <a:defRPr lang="ko-KR" altLang="en-US"/>
            </a:pPr>
            <a:r>
              <a:rPr lang="en-US" altLang="ko-KR" sz="1800" b="0" i="0" u="none" kern="1200">
                <a:solidFill>
                  <a:srgbClr val="000000"/>
                </a:solidFill>
                <a:latin typeface="HY견고딕"/>
                <a:ea typeface="HY견고딕"/>
              </a:rPr>
              <a:t>-</a:t>
            </a:r>
            <a:r>
              <a:rPr lang="ko-KR" altLang="en-US" sz="1800" b="0" i="0" u="none" kern="1200">
                <a:solidFill>
                  <a:srgbClr val="000000"/>
                </a:solidFill>
                <a:latin typeface="HY견고딕"/>
                <a:ea typeface="HY견고딕"/>
              </a:rPr>
              <a:t>실존적 소외는 우리가 인간관계에서 느끼는 소외나 자기 자신의 내적 소외가 아니라 보다 근본적인 소외를 말함</a:t>
            </a:r>
            <a:r>
              <a:rPr lang="en-US" altLang="ko-KR" sz="1800" b="0" i="0" u="none" kern="1200">
                <a:solidFill>
                  <a:srgbClr val="000000"/>
                </a:solidFill>
                <a:latin typeface="HY견고딕"/>
                <a:ea typeface="HY견고딕"/>
              </a:rPr>
              <a:t>.</a:t>
            </a:r>
            <a:r>
              <a:rPr lang="ko-KR" altLang="en-US" sz="1800" b="0" i="0" u="none" kern="1200">
                <a:solidFill>
                  <a:srgbClr val="000000"/>
                </a:solidFill>
                <a:latin typeface="HY견고딕"/>
                <a:ea typeface="HY견고딕"/>
              </a:rPr>
              <a:t> 인간은 타인과 진정한 관계를 형성하기 이전에 자기 자신과의 온전한 관계형성</a:t>
            </a:r>
            <a:r>
              <a:rPr lang="en-US" altLang="ko-KR" sz="1800" b="0" i="0" u="none" kern="1200">
                <a:solidFill>
                  <a:srgbClr val="000000"/>
                </a:solidFill>
                <a:latin typeface="HY견고딕"/>
                <a:ea typeface="HY견고딕"/>
              </a:rPr>
              <a:t>, </a:t>
            </a:r>
            <a:r>
              <a:rPr lang="ko-KR" altLang="en-US" sz="1800" b="0" i="0" u="none" kern="1200">
                <a:solidFill>
                  <a:srgbClr val="000000"/>
                </a:solidFill>
                <a:latin typeface="HY견고딕"/>
                <a:ea typeface="HY견고딕"/>
              </a:rPr>
              <a:t>즉 실존적 소외를 자각하고 수용할 수 있어야 함</a:t>
            </a:r>
            <a:r>
              <a:rPr lang="en-US" altLang="ko-KR" sz="1800" b="0" i="0" u="none" kern="1200">
                <a:solidFill>
                  <a:srgbClr val="000000"/>
                </a:solidFill>
                <a:latin typeface="HY견고딕"/>
                <a:ea typeface="HY견고딕"/>
              </a:rPr>
              <a:t>.</a:t>
            </a:r>
          </a:p>
          <a:p>
            <a:pPr marL="0" lvl="0" defTabSz="844630" eaLnBrk="1" latinLnBrk="1" hangingPunct="1">
              <a:defRPr lang="ko-KR" altLang="en-US"/>
            </a:pPr>
            <a:endParaRPr lang="en-US" altLang="ko-KR" sz="1800" b="0" i="0" u="none" kern="1200">
              <a:solidFill>
                <a:srgbClr val="000000"/>
              </a:solidFill>
              <a:latin typeface="HY견고딕"/>
              <a:ea typeface="HY견고딕"/>
            </a:endParaRPr>
          </a:p>
          <a:p>
            <a:pPr algn="just">
              <a:defRPr lang="ko-KR" altLang="en-US"/>
            </a:pPr>
            <a:r>
              <a:rPr lang="en-US" altLang="ko-KR">
                <a:latin typeface="HY견고딕"/>
                <a:ea typeface="HY견고딕"/>
              </a:rPr>
              <a:t>3. </a:t>
            </a:r>
            <a:r>
              <a:rPr lang="ko-KR" altLang="en-US">
                <a:latin typeface="HY견고딕"/>
                <a:ea typeface="HY견고딕"/>
              </a:rPr>
              <a:t>무의미</a:t>
            </a:r>
          </a:p>
          <a:p>
            <a:pPr algn="just">
              <a:defRPr lang="ko-KR" altLang="en-US"/>
            </a:pPr>
            <a:endParaRPr lang="ko-KR" altLang="en-US">
              <a:latin typeface="HY견고딕"/>
              <a:ea typeface="HY견고딕"/>
            </a:endParaRPr>
          </a:p>
          <a:p>
            <a:pPr algn="just">
              <a:defRPr lang="ko-KR" altLang="en-US"/>
            </a:pPr>
            <a:endParaRPr lang="ko-KR" altLang="en-US">
              <a:latin typeface="HY견고딕"/>
              <a:ea typeface="HY견고딕"/>
            </a:endParaRPr>
          </a:p>
          <a:p>
            <a:pPr algn="just">
              <a:defRPr lang="ko-KR" altLang="en-US"/>
            </a:pPr>
            <a:endParaRPr lang="ko-KR" altLang="en-US">
              <a:latin typeface="HY견고딕"/>
              <a:ea typeface="HY견고딕"/>
            </a:endParaRPr>
          </a:p>
          <a:p>
            <a:pPr algn="just">
              <a:defRPr lang="ko-KR" altLang="en-US"/>
            </a:pPr>
            <a:endParaRPr lang="ko-KR" altLang="en-US">
              <a:latin typeface="HY견고딕"/>
              <a:ea typeface="HY견고딕"/>
            </a:endParaRPr>
          </a:p>
          <a:p>
            <a:pPr algn="just">
              <a:defRPr lang="ko-KR" altLang="en-US"/>
            </a:pPr>
            <a:endParaRPr lang="ko-KR" altLang="en-US">
              <a:latin typeface="HY견고딕"/>
              <a:ea typeface="HY견고딕"/>
            </a:endParaRPr>
          </a:p>
        </p:txBody>
      </p:sp>
      <p:pic>
        <p:nvPicPr>
          <p:cNvPr id="11" name="그림 10"/>
          <p:cNvPicPr>
            <a:picLocks noChangeAspect="1"/>
          </p:cNvPicPr>
          <p:nvPr/>
        </p:nvPicPr>
        <p:blipFill rotWithShape="1">
          <a:blip r:embed="rId2" cstate="print"/>
          <a:stretch>
            <a:fillRect/>
          </a:stretch>
        </p:blipFill>
        <p:spPr>
          <a:xfrm>
            <a:off x="286689" y="4183418"/>
            <a:ext cx="1837039" cy="1981885"/>
          </a:xfrm>
          <a:prstGeom prst="rect">
            <a:avLst/>
          </a:prstGeom>
        </p:spPr>
      </p:pic>
      <p:sp>
        <p:nvSpPr>
          <p:cNvPr id="12" name="타원형 설명선 11"/>
          <p:cNvSpPr/>
          <p:nvPr/>
        </p:nvSpPr>
        <p:spPr>
          <a:xfrm>
            <a:off x="1763688" y="3284984"/>
            <a:ext cx="3240360" cy="1656183"/>
          </a:xfrm>
          <a:prstGeom prst="wedgeEllipseCallout">
            <a:avLst>
              <a:gd name="adj1" fmla="val -33120"/>
              <a:gd name="adj2" fmla="val 64547"/>
            </a:avLst>
          </a:prstGeom>
          <a:solidFill>
            <a:srgbClr val="7BB2B5"/>
          </a:solidFill>
          <a:ln algn="ctr">
            <a:noFill/>
          </a:ln>
        </p:spPr>
        <p:style>
          <a:lnRef idx="2">
            <a:schemeClr val="accent1">
              <a:shade val="2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just">
              <a:defRPr lang="ko-KR" altLang="en-US"/>
            </a:pPr>
            <a:r>
              <a:rPr lang="ko-KR" altLang="en-US">
                <a:solidFill>
                  <a:schemeClr val="tx1"/>
                </a:solidFill>
                <a:latin typeface="HY견고딕"/>
                <a:ea typeface="HY견고딕"/>
              </a:rPr>
              <a:t>인생이 어떤 의미를 가지는가?</a:t>
            </a:r>
            <a:r>
              <a:rPr lang="en-US" altLang="ko-KR">
                <a:solidFill>
                  <a:schemeClr val="tx1"/>
                </a:solidFill>
                <a:latin typeface="HY견고딕"/>
                <a:ea typeface="HY견고딕"/>
              </a:rPr>
              <a:t> </a:t>
            </a:r>
            <a:r>
              <a:rPr lang="ko-KR" altLang="en-US">
                <a:solidFill>
                  <a:schemeClr val="tx1"/>
                </a:solidFill>
                <a:latin typeface="HY견고딕"/>
                <a:ea typeface="HY견고딕"/>
              </a:rPr>
              <a:t>우리는 왜 사는가?</a:t>
            </a:r>
            <a:r>
              <a:rPr lang="en-US" altLang="ko-KR">
                <a:solidFill>
                  <a:schemeClr val="tx1"/>
                </a:solidFill>
                <a:latin typeface="HY견고딕"/>
                <a:ea typeface="HY견고딕"/>
              </a:rPr>
              <a:t> </a:t>
            </a:r>
            <a:r>
              <a:rPr lang="ko-KR" altLang="en-US">
                <a:solidFill>
                  <a:schemeClr val="tx1"/>
                </a:solidFill>
                <a:latin typeface="HY견고딕"/>
                <a:ea typeface="HY견고딕"/>
              </a:rPr>
              <a:t>어떻게 살아가야 하는가?</a:t>
            </a:r>
          </a:p>
        </p:txBody>
      </p:sp>
      <p:sp>
        <p:nvSpPr>
          <p:cNvPr id="13" name="오른쪽 화살표 12"/>
          <p:cNvSpPr/>
          <p:nvPr/>
        </p:nvSpPr>
        <p:spPr>
          <a:xfrm>
            <a:off x="4283968" y="5085184"/>
            <a:ext cx="1656184" cy="576064"/>
          </a:xfrm>
          <a:prstGeom prst="rightArrow">
            <a:avLst>
              <a:gd name="adj1" fmla="val 50000"/>
              <a:gd name="adj2" fmla="val 50000"/>
            </a:avLst>
          </a:prstGeom>
          <a:noFill/>
          <a:ln algn="ctr">
            <a:solidFill>
              <a:srgbClr val="008000"/>
            </a:solidFill>
          </a:ln>
        </p:spPr>
        <p:style>
          <a:lnRef idx="2">
            <a:schemeClr val="accent1">
              <a:shade val="2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 lang="ko-KR" altLang="en-US"/>
            </a:pPr>
            <a:endParaRPr lang="ko-KR" altLang="en-US"/>
          </a:p>
        </p:txBody>
      </p:sp>
      <p:pic>
        <p:nvPicPr>
          <p:cNvPr id="14" name="그림 13"/>
          <p:cNvPicPr>
            <a:picLocks noChangeAspect="1"/>
          </p:cNvPicPr>
          <p:nvPr/>
        </p:nvPicPr>
        <p:blipFill rotWithShape="1">
          <a:blip r:embed="rId3" cstate="print"/>
          <a:stretch>
            <a:fillRect/>
          </a:stretch>
        </p:blipFill>
        <p:spPr>
          <a:xfrm>
            <a:off x="6482269" y="3789851"/>
            <a:ext cx="2338202" cy="2303444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1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>
              <a:defRPr lang="ko-KR" altLang="en-US"/>
            </a:pP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>
              <a:defRPr lang="ko-KR" altLang="en-US"/>
            </a:pPr>
            <a:endParaRPr lang="ko-KR" altLang="en-US"/>
          </a:p>
        </p:txBody>
      </p:sp>
      <p:sp>
        <p:nvSpPr>
          <p:cNvPr id="4" name="직사각형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4A4A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 lang="ko-KR" altLang="en-US"/>
            </a:pPr>
            <a:endParaRPr lang="ko-KR" altLang="en-US"/>
          </a:p>
        </p:txBody>
      </p:sp>
      <p:sp>
        <p:nvSpPr>
          <p:cNvPr id="5" name="직사각형 4"/>
          <p:cNvSpPr/>
          <p:nvPr/>
        </p:nvSpPr>
        <p:spPr>
          <a:xfrm>
            <a:off x="285720" y="785794"/>
            <a:ext cx="8572560" cy="564360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 lang="ko-KR" altLang="en-US"/>
            </a:pPr>
            <a:endParaRPr lang="ko-KR" altLang="en-US"/>
          </a:p>
        </p:txBody>
      </p:sp>
      <p:sp>
        <p:nvSpPr>
          <p:cNvPr id="6" name="직사각형 5"/>
          <p:cNvSpPr/>
          <p:nvPr/>
        </p:nvSpPr>
        <p:spPr>
          <a:xfrm>
            <a:off x="285720" y="500042"/>
            <a:ext cx="8572560" cy="285752"/>
          </a:xfrm>
          <a:prstGeom prst="rect">
            <a:avLst/>
          </a:prstGeom>
          <a:solidFill>
            <a:srgbClr val="7BB2B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 lang="ko-KR" altLang="en-US"/>
            </a:pPr>
            <a:endParaRPr lang="ko-KR" altLang="en-US"/>
          </a:p>
        </p:txBody>
      </p:sp>
      <p:sp>
        <p:nvSpPr>
          <p:cNvPr id="7" name="직사각형 6"/>
          <p:cNvSpPr/>
          <p:nvPr/>
        </p:nvSpPr>
        <p:spPr>
          <a:xfrm>
            <a:off x="285720" y="6143644"/>
            <a:ext cx="8572560" cy="285752"/>
          </a:xfrm>
          <a:prstGeom prst="rect">
            <a:avLst/>
          </a:prstGeom>
          <a:solidFill>
            <a:srgbClr val="7BB2B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 lang="ko-KR" altLang="en-US"/>
            </a:pPr>
            <a:endParaRPr lang="ko-KR" altLang="en-US"/>
          </a:p>
        </p:txBody>
      </p:sp>
      <p:sp>
        <p:nvSpPr>
          <p:cNvPr id="8" name="TextBox 7"/>
          <p:cNvSpPr txBox="1"/>
          <p:nvPr/>
        </p:nvSpPr>
        <p:spPr>
          <a:xfrm>
            <a:off x="571472" y="1016483"/>
            <a:ext cx="235745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 lang="ko-KR" altLang="en-US"/>
            </a:pPr>
            <a:r>
              <a:rPr lang="en-US" altLang="ko-KR" sz="2400" b="1" dirty="0">
                <a:ln w="9525">
                  <a:solidFill>
                    <a:schemeClr val="bg1">
                      <a:alpha val="0"/>
                    </a:schemeClr>
                  </a:solidFill>
                </a:ln>
                <a:solidFill>
                  <a:srgbClr val="59836D"/>
                </a:solidFill>
                <a:latin typeface="HY견고딕"/>
                <a:ea typeface="HY견고딕"/>
              </a:rPr>
              <a:t>03 </a:t>
            </a:r>
            <a:r>
              <a:rPr lang="ko-KR" altLang="en-US" sz="2400" b="1" dirty="0">
                <a:ln w="9525">
                  <a:solidFill>
                    <a:schemeClr val="bg1">
                      <a:alpha val="0"/>
                    </a:schemeClr>
                  </a:solidFill>
                </a:ln>
                <a:solidFill>
                  <a:srgbClr val="59836D"/>
                </a:solidFill>
                <a:latin typeface="HY견고딕"/>
                <a:ea typeface="HY견고딕"/>
              </a:rPr>
              <a:t>주요개념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71472" y="1857364"/>
            <a:ext cx="7715304" cy="31032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defRPr lang="ko-KR" altLang="en-US"/>
            </a:pPr>
            <a:endParaRPr lang="en-US" altLang="ko-KR">
              <a:latin typeface="HY견고딕"/>
              <a:ea typeface="HY견고딕"/>
            </a:endParaRPr>
          </a:p>
          <a:p>
            <a:pPr lvl="0">
              <a:defRPr lang="ko-KR" altLang="en-US"/>
            </a:pPr>
            <a:endParaRPr lang="en-US" altLang="ko-KR">
              <a:latin typeface="HY견고딕"/>
              <a:ea typeface="HY견고딕"/>
            </a:endParaRPr>
          </a:p>
          <a:p>
            <a:pPr lvl="0">
              <a:defRPr lang="ko-KR" altLang="en-US"/>
            </a:pPr>
            <a:r>
              <a:rPr lang="en-US" altLang="ko-KR">
                <a:latin typeface="HY견고딕"/>
                <a:ea typeface="HY견고딕"/>
              </a:rPr>
              <a:t>4.</a:t>
            </a:r>
            <a:r>
              <a:rPr lang="ko-KR" altLang="en-US">
                <a:latin typeface="HY견고딕"/>
                <a:ea typeface="HY견고딕"/>
              </a:rPr>
              <a:t> 실존적 불안</a:t>
            </a:r>
          </a:p>
          <a:p>
            <a:pPr lvl="0">
              <a:defRPr lang="ko-KR" altLang="en-US"/>
            </a:pPr>
            <a:endParaRPr lang="en-US" altLang="ko-KR">
              <a:latin typeface="HY견고딕"/>
              <a:ea typeface="HY견고딕"/>
            </a:endParaRPr>
          </a:p>
          <a:p>
            <a:pPr algn="just">
              <a:defRPr lang="ko-KR" altLang="en-US"/>
            </a:pPr>
            <a:r>
              <a:rPr lang="en-US" altLang="ko-KR">
                <a:latin typeface="HY견고딕"/>
                <a:ea typeface="HY견고딕"/>
              </a:rPr>
              <a:t>-</a:t>
            </a:r>
            <a:r>
              <a:rPr lang="ko-KR" altLang="en-US">
                <a:latin typeface="HY견고딕"/>
                <a:ea typeface="HY견고딕"/>
              </a:rPr>
              <a:t>실존주의적 관점에서 불안은 반드시 부정적인 것만은 아니다</a:t>
            </a:r>
            <a:r>
              <a:rPr lang="en-US" altLang="ko-KR">
                <a:latin typeface="HY견고딕"/>
                <a:ea typeface="HY견고딕"/>
              </a:rPr>
              <a:t>. </a:t>
            </a:r>
            <a:r>
              <a:rPr lang="ko-KR" altLang="en-US">
                <a:latin typeface="HY견고딕"/>
                <a:ea typeface="HY견고딕"/>
              </a:rPr>
              <a:t>실존적 불안은 정상적 불안이며</a:t>
            </a:r>
            <a:r>
              <a:rPr lang="en-US" altLang="ko-KR">
                <a:latin typeface="HY견고딕"/>
                <a:ea typeface="HY견고딕"/>
              </a:rPr>
              <a:t>, </a:t>
            </a:r>
            <a:r>
              <a:rPr lang="ko-KR" altLang="en-US">
                <a:latin typeface="HY견고딕"/>
                <a:ea typeface="HY견고딕"/>
              </a:rPr>
              <a:t>오히려 성장을 자극하는 건설적 불안이다</a:t>
            </a:r>
            <a:r>
              <a:rPr lang="en-US" altLang="ko-KR">
                <a:latin typeface="HY견고딕"/>
                <a:ea typeface="HY견고딕"/>
              </a:rPr>
              <a:t>. May</a:t>
            </a:r>
            <a:r>
              <a:rPr lang="ko-KR" altLang="en-US">
                <a:latin typeface="HY견고딕"/>
                <a:ea typeface="HY견고딕"/>
              </a:rPr>
              <a:t>는 자유와 불안은 동전의 양면이라고 설명한다</a:t>
            </a:r>
            <a:r>
              <a:rPr lang="en-US" altLang="ko-KR">
                <a:latin typeface="HY견고딕"/>
                <a:ea typeface="HY견고딕"/>
              </a:rPr>
              <a:t>. </a:t>
            </a:r>
            <a:r>
              <a:rPr lang="ko-KR" altLang="en-US">
                <a:latin typeface="HY견고딕"/>
                <a:ea typeface="HY견고딕"/>
              </a:rPr>
              <a:t>결국 이러한 실존적 불안은 인간이 삶에서 필연적으로 겪게 되는 것이지만 신경증적인 불안과 달리 인간이 절망에 빠지지 않고 기꺼이 자신의 삶을 더욱 의미 있게 살아가게 하는 원동력이 되는 것으로 이해될 수 있다</a:t>
            </a:r>
            <a:r>
              <a:rPr lang="en-US" altLang="ko-KR">
                <a:latin typeface="HY견고딕"/>
                <a:ea typeface="HY견고딕"/>
              </a:rPr>
              <a:t>.</a:t>
            </a:r>
          </a:p>
          <a:p>
            <a:pPr lvl="0">
              <a:defRPr lang="ko-KR" altLang="en-US"/>
            </a:pPr>
            <a:endParaRPr lang="en-US" altLang="ko-KR">
              <a:latin typeface="HY견고딕"/>
              <a:ea typeface="HY견고딕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4A4A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직사각형 7"/>
          <p:cNvSpPr/>
          <p:nvPr/>
        </p:nvSpPr>
        <p:spPr>
          <a:xfrm>
            <a:off x="285720" y="785794"/>
            <a:ext cx="8572560" cy="564360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직사각형 6"/>
          <p:cNvSpPr/>
          <p:nvPr/>
        </p:nvSpPr>
        <p:spPr>
          <a:xfrm>
            <a:off x="285720" y="500042"/>
            <a:ext cx="8572560" cy="285752"/>
          </a:xfrm>
          <a:prstGeom prst="rect">
            <a:avLst/>
          </a:prstGeom>
          <a:solidFill>
            <a:srgbClr val="7BB2B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직사각형 5"/>
          <p:cNvSpPr/>
          <p:nvPr/>
        </p:nvSpPr>
        <p:spPr>
          <a:xfrm>
            <a:off x="285720" y="6143644"/>
            <a:ext cx="8572560" cy="285752"/>
          </a:xfrm>
          <a:prstGeom prst="rect">
            <a:avLst/>
          </a:prstGeom>
          <a:solidFill>
            <a:srgbClr val="7BB2B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" name="TextBox 11"/>
          <p:cNvSpPr txBox="1"/>
          <p:nvPr/>
        </p:nvSpPr>
        <p:spPr>
          <a:xfrm>
            <a:off x="571472" y="1016483"/>
            <a:ext cx="235745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59836D"/>
                </a:solidFill>
                <a:latin typeface="HY견고딕" pitchFamily="18" charset="-127"/>
                <a:ea typeface="HY견고딕" pitchFamily="18" charset="-127"/>
              </a:rPr>
              <a:t>04 </a:t>
            </a:r>
            <a:r>
              <a:rPr lang="ko-KR" altLang="en-US" sz="24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59836D"/>
                </a:solidFill>
                <a:latin typeface="HY견고딕" pitchFamily="18" charset="-127"/>
                <a:ea typeface="HY견고딕" pitchFamily="18" charset="-127"/>
              </a:rPr>
              <a:t>상담과정</a:t>
            </a:r>
            <a:endParaRPr lang="ko-KR" altLang="en-US" sz="2400" b="1" dirty="0">
              <a:ln>
                <a:solidFill>
                  <a:schemeClr val="bg1">
                    <a:alpha val="0"/>
                  </a:schemeClr>
                </a:solidFill>
              </a:ln>
              <a:solidFill>
                <a:srgbClr val="59836D"/>
              </a:solidFill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13" name="직사각형 12"/>
          <p:cNvSpPr/>
          <p:nvPr/>
        </p:nvSpPr>
        <p:spPr>
          <a:xfrm>
            <a:off x="1071538" y="1824572"/>
            <a:ext cx="142876" cy="142876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" name="TextBox 13"/>
          <p:cNvSpPr txBox="1"/>
          <p:nvPr/>
        </p:nvSpPr>
        <p:spPr>
          <a:xfrm>
            <a:off x="1214412" y="1714488"/>
            <a:ext cx="7000925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HY견고딕" pitchFamily="18" charset="-127"/>
                <a:ea typeface="HY견고딕" pitchFamily="18" charset="-127"/>
              </a:rPr>
              <a:t>실존주의 상담이란</a:t>
            </a:r>
            <a:r>
              <a:rPr lang="en-US" altLang="ko-KR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HY견고딕" pitchFamily="18" charset="-127"/>
                <a:ea typeface="HY견고딕" pitchFamily="18" charset="-127"/>
              </a:rPr>
              <a:t>?</a:t>
            </a:r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HY견고딕" pitchFamily="18" charset="-127"/>
                <a:ea typeface="HY견고딕" pitchFamily="18" charset="-127"/>
              </a:rPr>
              <a:t> </a:t>
            </a:r>
          </a:p>
          <a:p>
            <a:endParaRPr lang="en-US" dirty="0" smtClean="0">
              <a:solidFill>
                <a:schemeClr val="tx1">
                  <a:lumMod val="75000"/>
                  <a:lumOff val="25000"/>
                </a:schemeClr>
              </a:solidFill>
              <a:latin typeface="HY견고딕" pitchFamily="18" charset="-127"/>
              <a:ea typeface="HY견고딕" pitchFamily="18" charset="-127"/>
            </a:endParaRPr>
          </a:p>
          <a:p>
            <a:endParaRPr lang="en-US" dirty="0" smtClean="0">
              <a:solidFill>
                <a:schemeClr val="tx1">
                  <a:lumMod val="75000"/>
                  <a:lumOff val="25000"/>
                </a:schemeClr>
              </a:solidFill>
              <a:latin typeface="HY견고딕" pitchFamily="18" charset="-127"/>
              <a:ea typeface="HY견고딕" pitchFamily="18" charset="-127"/>
            </a:endParaRPr>
          </a:p>
          <a:p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HY견고딕" pitchFamily="18" charset="-127"/>
                <a:ea typeface="HY견고딕" pitchFamily="18" charset="-127"/>
              </a:rPr>
              <a:t> </a:t>
            </a:r>
            <a:r>
              <a:rPr lang="ko-KR" altLang="en-US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HY견고딕" pitchFamily="18" charset="-127"/>
                <a:ea typeface="HY견고딕" pitchFamily="18" charset="-127"/>
              </a:rPr>
              <a:t>다른 상담이론에 비해 철학적인 면이 강조되며 상담기술보다는</a:t>
            </a:r>
            <a:endParaRPr lang="en-US" altLang="ko-KR" dirty="0" smtClean="0">
              <a:solidFill>
                <a:schemeClr val="tx1">
                  <a:lumMod val="75000"/>
                  <a:lumOff val="25000"/>
                </a:schemeClr>
              </a:solidFill>
              <a:latin typeface="HY견고딕" pitchFamily="18" charset="-127"/>
              <a:ea typeface="HY견고딕" pitchFamily="18" charset="-127"/>
            </a:endParaRPr>
          </a:p>
          <a:p>
            <a:endParaRPr lang="en-US" altLang="ko-KR" dirty="0" smtClean="0">
              <a:solidFill>
                <a:schemeClr val="tx1">
                  <a:lumMod val="75000"/>
                  <a:lumOff val="25000"/>
                </a:schemeClr>
              </a:solidFill>
              <a:latin typeface="HY견고딕" pitchFamily="18" charset="-127"/>
              <a:ea typeface="HY견고딕" pitchFamily="18" charset="-127"/>
            </a:endParaRPr>
          </a:p>
          <a:p>
            <a:r>
              <a:rPr lang="ko-KR" altLang="en-US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HY견고딕" pitchFamily="18" charset="-127"/>
                <a:ea typeface="HY견고딕" pitchFamily="18" charset="-127"/>
              </a:rPr>
              <a:t> 인간관에 더 많은 관심을 가지는 상담</a:t>
            </a:r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214414" y="4214818"/>
            <a:ext cx="61436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HY견고딕" pitchFamily="18" charset="-127"/>
                <a:ea typeface="HY견고딕" pitchFamily="18" charset="-127"/>
              </a:rPr>
              <a:t>실존주의 상담에서 바라보는 개인은 선택의 주체임</a:t>
            </a:r>
          </a:p>
          <a:p>
            <a:endParaRPr lang="ko-KR" altLang="en-US" dirty="0"/>
          </a:p>
        </p:txBody>
      </p:sp>
      <p:sp>
        <p:nvSpPr>
          <p:cNvPr id="15" name="직사각형 14"/>
          <p:cNvSpPr/>
          <p:nvPr/>
        </p:nvSpPr>
        <p:spPr>
          <a:xfrm>
            <a:off x="1071538" y="4357694"/>
            <a:ext cx="142876" cy="142876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4A4A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직사각형 7"/>
          <p:cNvSpPr/>
          <p:nvPr/>
        </p:nvSpPr>
        <p:spPr>
          <a:xfrm>
            <a:off x="285720" y="785794"/>
            <a:ext cx="8572560" cy="564360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직사각형 6"/>
          <p:cNvSpPr/>
          <p:nvPr/>
        </p:nvSpPr>
        <p:spPr>
          <a:xfrm>
            <a:off x="285720" y="500042"/>
            <a:ext cx="8572560" cy="285752"/>
          </a:xfrm>
          <a:prstGeom prst="rect">
            <a:avLst/>
          </a:prstGeom>
          <a:solidFill>
            <a:srgbClr val="7BB2B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직사각형 5"/>
          <p:cNvSpPr/>
          <p:nvPr/>
        </p:nvSpPr>
        <p:spPr>
          <a:xfrm>
            <a:off x="285720" y="6143644"/>
            <a:ext cx="8572560" cy="285752"/>
          </a:xfrm>
          <a:prstGeom prst="rect">
            <a:avLst/>
          </a:prstGeom>
          <a:solidFill>
            <a:srgbClr val="7BB2B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" name="TextBox 11"/>
          <p:cNvSpPr txBox="1"/>
          <p:nvPr/>
        </p:nvSpPr>
        <p:spPr>
          <a:xfrm>
            <a:off x="571472" y="1016483"/>
            <a:ext cx="235745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59836D"/>
                </a:solidFill>
                <a:latin typeface="HY견고딕" pitchFamily="18" charset="-127"/>
                <a:ea typeface="HY견고딕" pitchFamily="18" charset="-127"/>
              </a:rPr>
              <a:t>01)</a:t>
            </a:r>
            <a:r>
              <a:rPr lang="en-US" altLang="ko-KR" sz="24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59836D"/>
                </a:solidFill>
                <a:latin typeface="-윤고딕360" pitchFamily="18" charset="-127"/>
                <a:ea typeface="-윤고딕360" pitchFamily="18" charset="-127"/>
              </a:rPr>
              <a:t> </a:t>
            </a:r>
            <a:r>
              <a:rPr lang="ko-KR" altLang="en-US" sz="24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59836D"/>
                </a:solidFill>
                <a:latin typeface="HY견고딕" pitchFamily="18" charset="-127"/>
                <a:ea typeface="HY견고딕" pitchFamily="18" charset="-127"/>
              </a:rPr>
              <a:t>상담목표</a:t>
            </a:r>
            <a:endParaRPr lang="ko-KR" altLang="en-US" sz="2400" b="1" dirty="0">
              <a:ln>
                <a:solidFill>
                  <a:schemeClr val="bg1">
                    <a:alpha val="0"/>
                  </a:schemeClr>
                </a:solidFill>
              </a:ln>
              <a:solidFill>
                <a:srgbClr val="59836D"/>
              </a:solidFill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13" name="직사각형 12"/>
          <p:cNvSpPr/>
          <p:nvPr/>
        </p:nvSpPr>
        <p:spPr>
          <a:xfrm>
            <a:off x="1071538" y="1857364"/>
            <a:ext cx="142876" cy="142876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" name="TextBox 13"/>
          <p:cNvSpPr txBox="1"/>
          <p:nvPr/>
        </p:nvSpPr>
        <p:spPr>
          <a:xfrm>
            <a:off x="1214412" y="1714488"/>
            <a:ext cx="735811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HY견고딕" pitchFamily="18" charset="-127"/>
                <a:ea typeface="HY견고딕" pitchFamily="18" charset="-127"/>
              </a:rPr>
              <a:t>핵심목표 </a:t>
            </a:r>
            <a:endParaRPr lang="en-US" altLang="ko-KR" sz="2000" dirty="0" smtClean="0">
              <a:solidFill>
                <a:schemeClr val="tx1">
                  <a:lumMod val="75000"/>
                  <a:lumOff val="25000"/>
                </a:schemeClr>
              </a:solidFill>
              <a:latin typeface="HY견고딕" pitchFamily="18" charset="-127"/>
              <a:ea typeface="HY견고딕" pitchFamily="18" charset="-127"/>
            </a:endParaRPr>
          </a:p>
          <a:p>
            <a:endParaRPr lang="en-US" altLang="ko-KR" dirty="0" smtClean="0">
              <a:solidFill>
                <a:schemeClr val="tx1">
                  <a:lumMod val="75000"/>
                  <a:lumOff val="25000"/>
                </a:schemeClr>
              </a:solidFill>
              <a:latin typeface="HY견고딕" pitchFamily="18" charset="-127"/>
              <a:ea typeface="HY견고딕" pitchFamily="18" charset="-127"/>
            </a:endParaRPr>
          </a:p>
          <a:p>
            <a:r>
              <a:rPr lang="ko-KR" altLang="en-US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HY견고딕" pitchFamily="18" charset="-127"/>
                <a:ea typeface="HY견고딕" pitchFamily="18" charset="-127"/>
              </a:rPr>
              <a:t>내담자가 자신의 실존을 자각하고 삶의 의미와 가치를 갖도록 하는 것</a:t>
            </a:r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071802" y="3786190"/>
            <a:ext cx="564360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HY견고딕" pitchFamily="18" charset="-127"/>
                <a:ea typeface="HY견고딕" pitchFamily="18" charset="-127"/>
              </a:rPr>
              <a:t>상담 및 심리치료의 목적이 </a:t>
            </a:r>
            <a:r>
              <a:rPr lang="ko-KR" altLang="en-US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HY견고딕" pitchFamily="18" charset="-127"/>
                <a:ea typeface="HY견고딕" pitchFamily="18" charset="-127"/>
              </a:rPr>
              <a:t>내담자를</a:t>
            </a:r>
            <a:r>
              <a:rPr lang="ko-KR" altLang="en-US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HY견고딕" pitchFamily="18" charset="-127"/>
                <a:ea typeface="HY견고딕" pitchFamily="18" charset="-127"/>
              </a:rPr>
              <a:t> </a:t>
            </a:r>
            <a:r>
              <a:rPr lang="en-US" altLang="ko-KR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HY견고딕" pitchFamily="18" charset="-127"/>
                <a:ea typeface="HY견고딕" pitchFamily="18" charset="-127"/>
              </a:rPr>
              <a:t> </a:t>
            </a:r>
            <a:r>
              <a:rPr lang="ko-KR" altLang="en-US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HY견고딕" pitchFamily="18" charset="-127"/>
                <a:ea typeface="HY견고딕" pitchFamily="18" charset="-127"/>
              </a:rPr>
              <a:t>치료하는 것이 </a:t>
            </a:r>
            <a:endParaRPr lang="en-US" altLang="ko-KR" dirty="0" smtClean="0">
              <a:solidFill>
                <a:schemeClr val="tx1">
                  <a:lumMod val="75000"/>
                  <a:lumOff val="25000"/>
                </a:schemeClr>
              </a:solidFill>
              <a:latin typeface="HY견고딕" pitchFamily="18" charset="-127"/>
              <a:ea typeface="HY견고딕" pitchFamily="18" charset="-127"/>
            </a:endParaRPr>
          </a:p>
          <a:p>
            <a:endParaRPr lang="en-US" altLang="ko-KR" dirty="0" smtClean="0">
              <a:solidFill>
                <a:schemeClr val="tx1">
                  <a:lumMod val="75000"/>
                  <a:lumOff val="25000"/>
                </a:schemeClr>
              </a:solidFill>
              <a:latin typeface="HY견고딕" pitchFamily="18" charset="-127"/>
              <a:ea typeface="HY견고딕" pitchFamily="18" charset="-127"/>
            </a:endParaRPr>
          </a:p>
          <a:p>
            <a:r>
              <a:rPr lang="ko-KR" altLang="en-US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HY견고딕" pitchFamily="18" charset="-127"/>
                <a:ea typeface="HY견고딕" pitchFamily="18" charset="-127"/>
              </a:rPr>
              <a:t>아니라 그들이 무엇을 하고 있는지 알도록 도와주어</a:t>
            </a:r>
            <a:endParaRPr lang="en-US" altLang="ko-KR" dirty="0" smtClean="0">
              <a:solidFill>
                <a:schemeClr val="tx1">
                  <a:lumMod val="75000"/>
                  <a:lumOff val="25000"/>
                </a:schemeClr>
              </a:solidFill>
              <a:latin typeface="HY견고딕" pitchFamily="18" charset="-127"/>
              <a:ea typeface="HY견고딕" pitchFamily="18" charset="-127"/>
            </a:endParaRPr>
          </a:p>
          <a:p>
            <a:endParaRPr lang="en-US" altLang="ko-KR" dirty="0" smtClean="0">
              <a:solidFill>
                <a:schemeClr val="tx1">
                  <a:lumMod val="75000"/>
                  <a:lumOff val="25000"/>
                </a:schemeClr>
              </a:solidFill>
              <a:latin typeface="HY견고딕" pitchFamily="18" charset="-127"/>
              <a:ea typeface="HY견고딕" pitchFamily="18" charset="-127"/>
            </a:endParaRPr>
          </a:p>
          <a:p>
            <a:r>
              <a:rPr lang="ko-KR" altLang="en-US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HY견고딕" pitchFamily="18" charset="-127"/>
                <a:ea typeface="HY견고딕" pitchFamily="18" charset="-127"/>
              </a:rPr>
              <a:t>내담자가 가진 잠재적 생명력을 키우는 과정이라 봄</a:t>
            </a:r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HY견고딕" pitchFamily="18" charset="-127"/>
                <a:ea typeface="HY견고딕" pitchFamily="18" charset="-127"/>
              </a:rPr>
              <a:t> </a:t>
            </a:r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  <a:latin typeface="HY견고딕" pitchFamily="18" charset="-127"/>
              <a:ea typeface="HY견고딕" pitchFamily="18" charset="-127"/>
            </a:endParaRPr>
          </a:p>
        </p:txBody>
      </p:sp>
      <p:pic>
        <p:nvPicPr>
          <p:cNvPr id="1026" name="Picture 2" descr="C:\Users\신유진\Desktop\KakaoTalk_20161107_16342203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596" y="2857496"/>
            <a:ext cx="2429112" cy="3071834"/>
          </a:xfrm>
          <a:prstGeom prst="rect">
            <a:avLst/>
          </a:prstGeom>
          <a:noFill/>
        </p:spPr>
      </p:pic>
      <p:sp>
        <p:nvSpPr>
          <p:cNvPr id="11" name="타원 10"/>
          <p:cNvSpPr/>
          <p:nvPr/>
        </p:nvSpPr>
        <p:spPr>
          <a:xfrm>
            <a:off x="3071802" y="3000372"/>
            <a:ext cx="2214578" cy="714380"/>
          </a:xfrm>
          <a:prstGeom prst="ellipse">
            <a:avLst/>
          </a:prstGeom>
          <a:solidFill>
            <a:srgbClr val="7BB2B5">
              <a:alpha val="93000"/>
            </a:srgbClr>
          </a:solidFill>
          <a:ln>
            <a:solidFill>
              <a:srgbClr val="7BB2B5">
                <a:alpha val="1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HY견고딕" pitchFamily="18" charset="-127"/>
                <a:ea typeface="HY견고딕" pitchFamily="18" charset="-127"/>
              </a:rPr>
              <a:t>May (1981)</a:t>
            </a:r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  <a:latin typeface="HY견고딕" pitchFamily="18" charset="-127"/>
              <a:ea typeface="HY견고딕" pitchFamily="18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4A4A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직사각형 7"/>
          <p:cNvSpPr/>
          <p:nvPr/>
        </p:nvSpPr>
        <p:spPr>
          <a:xfrm>
            <a:off x="285720" y="785794"/>
            <a:ext cx="8572560" cy="564360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직사각형 6"/>
          <p:cNvSpPr/>
          <p:nvPr/>
        </p:nvSpPr>
        <p:spPr>
          <a:xfrm>
            <a:off x="285720" y="500042"/>
            <a:ext cx="8572560" cy="285752"/>
          </a:xfrm>
          <a:prstGeom prst="rect">
            <a:avLst/>
          </a:prstGeom>
          <a:solidFill>
            <a:srgbClr val="7BB2B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직사각형 5"/>
          <p:cNvSpPr/>
          <p:nvPr/>
        </p:nvSpPr>
        <p:spPr>
          <a:xfrm>
            <a:off x="285720" y="6143644"/>
            <a:ext cx="8572560" cy="285752"/>
          </a:xfrm>
          <a:prstGeom prst="rect">
            <a:avLst/>
          </a:prstGeom>
          <a:solidFill>
            <a:srgbClr val="7BB2B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" name="TextBox 11"/>
          <p:cNvSpPr txBox="1"/>
          <p:nvPr/>
        </p:nvSpPr>
        <p:spPr>
          <a:xfrm>
            <a:off x="571472" y="1016483"/>
            <a:ext cx="50006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59836D"/>
                </a:solidFill>
                <a:latin typeface="-윤고딕360" pitchFamily="18" charset="-127"/>
                <a:ea typeface="-윤고딕360" pitchFamily="18" charset="-127"/>
              </a:rPr>
              <a:t> </a:t>
            </a:r>
            <a:r>
              <a:rPr lang="en-US" altLang="ko-KR" sz="24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59836D"/>
                </a:solidFill>
                <a:latin typeface="-윤고딕360" pitchFamily="18" charset="-127"/>
                <a:ea typeface="-윤고딕360" pitchFamily="18" charset="-127"/>
              </a:rPr>
              <a:t>※ </a:t>
            </a:r>
            <a:r>
              <a:rPr lang="ko-KR" altLang="en-US" sz="24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59836D"/>
                </a:solidFill>
                <a:latin typeface="HY견고딕" pitchFamily="18" charset="-127"/>
                <a:ea typeface="HY견고딕" pitchFamily="18" charset="-127"/>
              </a:rPr>
              <a:t>실존주의 상담의 궁극적 목표</a:t>
            </a:r>
            <a:endParaRPr lang="ko-KR" altLang="en-US" sz="2400" b="1" dirty="0">
              <a:ln>
                <a:solidFill>
                  <a:schemeClr val="bg1">
                    <a:alpha val="0"/>
                  </a:schemeClr>
                </a:solidFill>
              </a:ln>
              <a:solidFill>
                <a:srgbClr val="59836D"/>
              </a:solidFill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9" name="모서리가 둥근 직사각형 8"/>
          <p:cNvSpPr/>
          <p:nvPr/>
        </p:nvSpPr>
        <p:spPr>
          <a:xfrm>
            <a:off x="1071538" y="2571744"/>
            <a:ext cx="6929486" cy="2143140"/>
          </a:xfrm>
          <a:prstGeom prst="roundRect">
            <a:avLst/>
          </a:prstGeom>
          <a:solidFill>
            <a:srgbClr val="7BB2B5">
              <a:alpha val="33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o-KR" altLang="en-US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HY견고딕" pitchFamily="18" charset="-127"/>
                <a:ea typeface="HY견고딕" pitchFamily="18" charset="-127"/>
              </a:rPr>
              <a:t>내담자가 이러한 존재의 의미를 찾는 과정에서 자유롭게 선택</a:t>
            </a:r>
            <a:endParaRPr lang="en-US" altLang="ko-KR" dirty="0" smtClean="0">
              <a:solidFill>
                <a:schemeClr val="tx1">
                  <a:lumMod val="75000"/>
                  <a:lumOff val="25000"/>
                </a:schemeClr>
              </a:solidFill>
              <a:latin typeface="HY견고딕" pitchFamily="18" charset="-127"/>
              <a:ea typeface="HY견고딕" pitchFamily="18" charset="-127"/>
            </a:endParaRPr>
          </a:p>
          <a:p>
            <a:endParaRPr lang="en-US" altLang="ko-KR" dirty="0" smtClean="0">
              <a:solidFill>
                <a:schemeClr val="tx1">
                  <a:lumMod val="75000"/>
                  <a:lumOff val="25000"/>
                </a:schemeClr>
              </a:solidFill>
              <a:latin typeface="HY견고딕" pitchFamily="18" charset="-127"/>
              <a:ea typeface="HY견고딕" pitchFamily="18" charset="-127"/>
            </a:endParaRPr>
          </a:p>
          <a:p>
            <a:r>
              <a:rPr lang="ko-KR" altLang="en-US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HY견고딕" pitchFamily="18" charset="-127"/>
                <a:ea typeface="HY견고딕" pitchFamily="18" charset="-127"/>
              </a:rPr>
              <a:t>하고 이에 대한 책임을 지며</a:t>
            </a:r>
            <a:r>
              <a:rPr lang="en-US" altLang="ko-KR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HY견고딕" pitchFamily="18" charset="-127"/>
                <a:ea typeface="HY견고딕" pitchFamily="18" charset="-127"/>
              </a:rPr>
              <a:t>,</a:t>
            </a:r>
            <a:r>
              <a:rPr lang="ko-KR" altLang="en-US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HY견고딕" pitchFamily="18" charset="-127"/>
                <a:ea typeface="HY견고딕" pitchFamily="18" charset="-127"/>
              </a:rPr>
              <a:t>나아가 자신이 삶의 가치와 의미</a:t>
            </a:r>
            <a:endParaRPr lang="en-US" altLang="ko-KR" dirty="0" smtClean="0">
              <a:solidFill>
                <a:schemeClr val="tx1">
                  <a:lumMod val="75000"/>
                  <a:lumOff val="25000"/>
                </a:schemeClr>
              </a:solidFill>
              <a:latin typeface="HY견고딕" pitchFamily="18" charset="-127"/>
              <a:ea typeface="HY견고딕" pitchFamily="18" charset="-127"/>
            </a:endParaRPr>
          </a:p>
          <a:p>
            <a:endParaRPr lang="en-US" altLang="ko-KR" dirty="0" smtClean="0">
              <a:solidFill>
                <a:schemeClr val="tx1">
                  <a:lumMod val="75000"/>
                  <a:lumOff val="25000"/>
                </a:schemeClr>
              </a:solidFill>
              <a:latin typeface="HY견고딕" pitchFamily="18" charset="-127"/>
              <a:ea typeface="HY견고딕" pitchFamily="18" charset="-127"/>
            </a:endParaRPr>
          </a:p>
          <a:p>
            <a:r>
              <a:rPr lang="ko-KR" altLang="en-US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HY견고딕" pitchFamily="18" charset="-127"/>
                <a:ea typeface="HY견고딕" pitchFamily="18" charset="-127"/>
              </a:rPr>
              <a:t>의 창조자가 되는 것</a:t>
            </a:r>
            <a:endParaRPr lang="ko-KR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4A4A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직사각형 7"/>
          <p:cNvSpPr/>
          <p:nvPr/>
        </p:nvSpPr>
        <p:spPr>
          <a:xfrm>
            <a:off x="285720" y="785794"/>
            <a:ext cx="8572560" cy="564360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7" name="직사각형 6"/>
          <p:cNvSpPr/>
          <p:nvPr/>
        </p:nvSpPr>
        <p:spPr>
          <a:xfrm>
            <a:off x="285720" y="500042"/>
            <a:ext cx="8572560" cy="285752"/>
          </a:xfrm>
          <a:prstGeom prst="rect">
            <a:avLst/>
          </a:prstGeom>
          <a:solidFill>
            <a:srgbClr val="7BB2B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직사각형 5"/>
          <p:cNvSpPr/>
          <p:nvPr/>
        </p:nvSpPr>
        <p:spPr>
          <a:xfrm>
            <a:off x="285720" y="6143644"/>
            <a:ext cx="8572560" cy="285752"/>
          </a:xfrm>
          <a:prstGeom prst="rect">
            <a:avLst/>
          </a:prstGeom>
          <a:solidFill>
            <a:srgbClr val="7BB2B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" name="TextBox 11"/>
          <p:cNvSpPr txBox="1"/>
          <p:nvPr/>
        </p:nvSpPr>
        <p:spPr>
          <a:xfrm>
            <a:off x="714348" y="1000108"/>
            <a:ext cx="40005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59836D"/>
                </a:solidFill>
                <a:latin typeface="-윤고딕360" pitchFamily="18" charset="-127"/>
                <a:ea typeface="-윤고딕360" pitchFamily="18" charset="-127"/>
              </a:rPr>
              <a:t>※</a:t>
            </a:r>
            <a:r>
              <a:rPr lang="ko-KR" altLang="en-US" sz="24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59836D"/>
                </a:solidFill>
                <a:latin typeface="HY견고딕" pitchFamily="18" charset="-127"/>
                <a:ea typeface="HY견고딕" pitchFamily="18" charset="-127"/>
              </a:rPr>
              <a:t>구체적인 목표</a:t>
            </a:r>
            <a:endParaRPr lang="ko-KR" altLang="en-US" sz="2400" b="1" dirty="0">
              <a:ln>
                <a:solidFill>
                  <a:schemeClr val="bg1">
                    <a:alpha val="0"/>
                  </a:schemeClr>
                </a:solidFill>
              </a:ln>
              <a:solidFill>
                <a:srgbClr val="59836D"/>
              </a:solidFill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14348" y="1928802"/>
            <a:ext cx="66437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HY견고딕" pitchFamily="18" charset="-127"/>
                <a:ea typeface="HY견고딕" pitchFamily="18" charset="-127"/>
                <a:sym typeface="Wingdings 2"/>
              </a:rPr>
              <a:t>1. </a:t>
            </a:r>
            <a:r>
              <a:rPr lang="ko-KR" altLang="en-US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HY견고딕" pitchFamily="18" charset="-127"/>
                <a:ea typeface="HY견고딕" pitchFamily="18" charset="-127"/>
              </a:rPr>
              <a:t>내담자가 자신의 내면세계를 있는 그대로 자각</a:t>
            </a:r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714348" y="2928934"/>
            <a:ext cx="685804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HY견고딕" pitchFamily="18" charset="-127"/>
                <a:ea typeface="HY견고딕" pitchFamily="18" charset="-127"/>
                <a:sym typeface="Wingdings 2"/>
              </a:rPr>
              <a:t>2. </a:t>
            </a:r>
            <a:r>
              <a:rPr lang="ko-KR" altLang="en-US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HY견고딕" pitchFamily="18" charset="-127"/>
                <a:ea typeface="HY견고딕" pitchFamily="18" charset="-127"/>
              </a:rPr>
              <a:t>내담자는</a:t>
            </a:r>
            <a:r>
              <a:rPr lang="ko-KR" altLang="en-US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HY견고딕" pitchFamily="18" charset="-127"/>
                <a:ea typeface="HY견고딕" pitchFamily="18" charset="-127"/>
              </a:rPr>
              <a:t> 상담에서 피할 수 없는 실존을 수용함과 동시에 자</a:t>
            </a:r>
            <a:endParaRPr lang="en-US" altLang="ko-KR" dirty="0" smtClean="0">
              <a:solidFill>
                <a:schemeClr val="tx1">
                  <a:lumMod val="75000"/>
                  <a:lumOff val="25000"/>
                </a:schemeClr>
              </a:solidFill>
              <a:latin typeface="HY견고딕" pitchFamily="18" charset="-127"/>
              <a:ea typeface="HY견고딕" pitchFamily="18" charset="-127"/>
            </a:endParaRPr>
          </a:p>
          <a:p>
            <a:endParaRPr lang="en-US" altLang="ko-KR" dirty="0" smtClean="0">
              <a:solidFill>
                <a:schemeClr val="tx1">
                  <a:lumMod val="75000"/>
                  <a:lumOff val="25000"/>
                </a:schemeClr>
              </a:solidFill>
              <a:latin typeface="HY견고딕" pitchFamily="18" charset="-127"/>
              <a:ea typeface="HY견고딕" pitchFamily="18" charset="-127"/>
            </a:endParaRPr>
          </a:p>
          <a:p>
            <a:r>
              <a:rPr lang="ko-KR" altLang="en-US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HY견고딕" pitchFamily="18" charset="-127"/>
                <a:ea typeface="HY견고딕" pitchFamily="18" charset="-127"/>
              </a:rPr>
              <a:t>신에게 주어진 스스로의 선택과 책임의 중요함을 깨달음</a:t>
            </a:r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714348" y="4429132"/>
            <a:ext cx="657229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HY견고딕" pitchFamily="18" charset="-127"/>
                <a:ea typeface="HY견고딕" pitchFamily="18" charset="-127"/>
                <a:sym typeface="Wingdings 2"/>
              </a:rPr>
              <a:t>3. </a:t>
            </a:r>
            <a:r>
              <a:rPr lang="ko-KR" altLang="en-US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HY견고딕" pitchFamily="18" charset="-127"/>
                <a:ea typeface="HY견고딕" pitchFamily="18" charset="-127"/>
              </a:rPr>
              <a:t>내담자는</a:t>
            </a:r>
            <a:r>
              <a:rPr lang="ko-KR" altLang="en-US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HY견고딕" pitchFamily="18" charset="-127"/>
                <a:ea typeface="HY견고딕" pitchFamily="18" charset="-127"/>
              </a:rPr>
              <a:t> 죽음의 불가피성</a:t>
            </a:r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HY견고딕" pitchFamily="18" charset="-127"/>
                <a:ea typeface="HY견고딕" pitchFamily="18" charset="-127"/>
              </a:rPr>
              <a:t>,</a:t>
            </a:r>
            <a:r>
              <a:rPr lang="ko-KR" altLang="en-US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HY견고딕" pitchFamily="18" charset="-127"/>
                <a:ea typeface="HY견고딕" pitchFamily="18" charset="-127"/>
              </a:rPr>
              <a:t>삶의 무의미성</a:t>
            </a:r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HY견고딕" pitchFamily="18" charset="-127"/>
                <a:ea typeface="HY견고딕" pitchFamily="18" charset="-127"/>
              </a:rPr>
              <a:t>,</a:t>
            </a:r>
            <a:r>
              <a:rPr lang="ko-KR" altLang="en-US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HY견고딕" pitchFamily="18" charset="-127"/>
                <a:ea typeface="HY견고딕" pitchFamily="18" charset="-127"/>
              </a:rPr>
              <a:t>혼자임의 실존적</a:t>
            </a:r>
            <a:endParaRPr lang="en-US" altLang="ko-KR" dirty="0" smtClean="0">
              <a:solidFill>
                <a:schemeClr val="tx1">
                  <a:lumMod val="75000"/>
                  <a:lumOff val="25000"/>
                </a:schemeClr>
              </a:solidFill>
              <a:latin typeface="HY견고딕" pitchFamily="18" charset="-127"/>
              <a:ea typeface="HY견고딕" pitchFamily="18" charset="-127"/>
            </a:endParaRPr>
          </a:p>
          <a:p>
            <a:endParaRPr lang="en-US" altLang="ko-KR" dirty="0" smtClean="0">
              <a:solidFill>
                <a:schemeClr val="tx1">
                  <a:lumMod val="75000"/>
                  <a:lumOff val="25000"/>
                </a:schemeClr>
              </a:solidFill>
              <a:latin typeface="HY견고딕" pitchFamily="18" charset="-127"/>
              <a:ea typeface="HY견고딕" pitchFamily="18" charset="-127"/>
            </a:endParaRPr>
          </a:p>
          <a:p>
            <a:r>
              <a:rPr lang="ko-KR" altLang="en-US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HY견고딕" pitchFamily="18" charset="-127"/>
                <a:ea typeface="HY견고딕" pitchFamily="18" charset="-127"/>
              </a:rPr>
              <a:t> 존재로서의 궁극적 관심을 이해하고 수용</a:t>
            </a:r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  <a:latin typeface="HY견고딕" pitchFamily="18" charset="-127"/>
              <a:ea typeface="HY견고딕" pitchFamily="18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4A4A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직사각형 7"/>
          <p:cNvSpPr/>
          <p:nvPr/>
        </p:nvSpPr>
        <p:spPr>
          <a:xfrm>
            <a:off x="285720" y="785794"/>
            <a:ext cx="8572560" cy="564360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직사각형 6"/>
          <p:cNvSpPr/>
          <p:nvPr/>
        </p:nvSpPr>
        <p:spPr>
          <a:xfrm>
            <a:off x="285720" y="500042"/>
            <a:ext cx="8572560" cy="285752"/>
          </a:xfrm>
          <a:prstGeom prst="rect">
            <a:avLst/>
          </a:prstGeom>
          <a:solidFill>
            <a:srgbClr val="7BB2B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직사각형 5"/>
          <p:cNvSpPr/>
          <p:nvPr/>
        </p:nvSpPr>
        <p:spPr>
          <a:xfrm>
            <a:off x="285720" y="6143644"/>
            <a:ext cx="8572560" cy="285752"/>
          </a:xfrm>
          <a:prstGeom prst="rect">
            <a:avLst/>
          </a:prstGeom>
          <a:solidFill>
            <a:srgbClr val="7BB2B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" name="TextBox 11"/>
          <p:cNvSpPr txBox="1"/>
          <p:nvPr/>
        </p:nvSpPr>
        <p:spPr>
          <a:xfrm>
            <a:off x="571472" y="1016483"/>
            <a:ext cx="44291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59836D"/>
                </a:solidFill>
                <a:latin typeface="HY견고딕" pitchFamily="18" charset="-127"/>
                <a:ea typeface="HY견고딕" pitchFamily="18" charset="-127"/>
              </a:rPr>
              <a:t>02) </a:t>
            </a:r>
            <a:r>
              <a:rPr lang="ko-KR" altLang="en-US" sz="24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59836D"/>
                </a:solidFill>
                <a:latin typeface="HY견고딕" pitchFamily="18" charset="-127"/>
                <a:ea typeface="HY견고딕" pitchFamily="18" charset="-127"/>
              </a:rPr>
              <a:t>상담에서 내담자의 경험</a:t>
            </a:r>
            <a:endParaRPr lang="ko-KR" altLang="en-US" sz="2400" b="1" dirty="0">
              <a:ln>
                <a:solidFill>
                  <a:schemeClr val="bg1">
                    <a:alpha val="0"/>
                  </a:schemeClr>
                </a:solidFill>
              </a:ln>
              <a:solidFill>
                <a:srgbClr val="59836D"/>
              </a:solidFill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714612" y="2000240"/>
            <a:ext cx="3786214" cy="369332"/>
          </a:xfrm>
          <a:prstGeom prst="rect">
            <a:avLst/>
          </a:prstGeom>
          <a:noFill/>
          <a:ln w="57150">
            <a:solidFill>
              <a:srgbClr val="7BB2B5">
                <a:alpha val="59000"/>
              </a:srgbClr>
            </a:solidFill>
          </a:ln>
        </p:spPr>
        <p:txBody>
          <a:bodyPr wrap="square" rtlCol="0">
            <a:spAutoFit/>
          </a:bodyPr>
          <a:lstStyle/>
          <a:p>
            <a:r>
              <a:rPr lang="ko-KR" altLang="en-US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HY견고딕" pitchFamily="18" charset="-127"/>
                <a:ea typeface="HY견고딕" pitchFamily="18" charset="-127"/>
              </a:rPr>
              <a:t>  실존주의 상담과정에서 </a:t>
            </a:r>
            <a:r>
              <a:rPr lang="ko-KR" altLang="en-US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HY견고딕" pitchFamily="18" charset="-127"/>
                <a:ea typeface="HY견고딕" pitchFamily="18" charset="-127"/>
              </a:rPr>
              <a:t>내담자</a:t>
            </a:r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10" name="아래쪽 화살표 9"/>
          <p:cNvSpPr/>
          <p:nvPr/>
        </p:nvSpPr>
        <p:spPr>
          <a:xfrm>
            <a:off x="4500562" y="2786058"/>
            <a:ext cx="357190" cy="428628"/>
          </a:xfrm>
          <a:prstGeom prst="downArrow">
            <a:avLst/>
          </a:prstGeom>
          <a:solidFill>
            <a:srgbClr val="7BB2B5"/>
          </a:solidFill>
          <a:ln>
            <a:solidFill>
              <a:srgbClr val="7BB2B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6" name="TextBox 15"/>
          <p:cNvSpPr txBox="1"/>
          <p:nvPr/>
        </p:nvSpPr>
        <p:spPr>
          <a:xfrm>
            <a:off x="2000232" y="3571876"/>
            <a:ext cx="5286412" cy="923330"/>
          </a:xfrm>
          <a:prstGeom prst="rect">
            <a:avLst/>
          </a:prstGeom>
          <a:noFill/>
          <a:ln w="60325">
            <a:solidFill>
              <a:srgbClr val="7BB2B5">
                <a:alpha val="58000"/>
              </a:srgbClr>
            </a:solidFill>
          </a:ln>
        </p:spPr>
        <p:txBody>
          <a:bodyPr wrap="square" rtlCol="0">
            <a:spAutoFit/>
          </a:bodyPr>
          <a:lstStyle/>
          <a:p>
            <a:r>
              <a:rPr lang="ko-KR" altLang="en-US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HY견고딕" pitchFamily="18" charset="-127"/>
                <a:ea typeface="HY견고딕" pitchFamily="18" charset="-127"/>
              </a:rPr>
              <a:t>자신의 세계에서 무엇을 경험하는지에 대해 보다 </a:t>
            </a:r>
            <a:endParaRPr lang="en-US" altLang="ko-KR" dirty="0" smtClean="0">
              <a:solidFill>
                <a:schemeClr val="tx1">
                  <a:lumMod val="75000"/>
                  <a:lumOff val="25000"/>
                </a:schemeClr>
              </a:solidFill>
              <a:latin typeface="HY견고딕" pitchFamily="18" charset="-127"/>
              <a:ea typeface="HY견고딕" pitchFamily="18" charset="-127"/>
            </a:endParaRPr>
          </a:p>
          <a:p>
            <a:endParaRPr lang="en-US" altLang="ko-KR" dirty="0" smtClean="0">
              <a:solidFill>
                <a:schemeClr val="tx1">
                  <a:lumMod val="75000"/>
                  <a:lumOff val="25000"/>
                </a:schemeClr>
              </a:solidFill>
              <a:latin typeface="HY견고딕" pitchFamily="18" charset="-127"/>
              <a:ea typeface="HY견고딕" pitchFamily="18" charset="-127"/>
            </a:endParaRPr>
          </a:p>
          <a:p>
            <a:r>
              <a:rPr lang="en-US" altLang="ko-KR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HY견고딕" pitchFamily="18" charset="-127"/>
                <a:ea typeface="HY견고딕" pitchFamily="18" charset="-127"/>
              </a:rPr>
              <a:t>         </a:t>
            </a:r>
            <a:r>
              <a:rPr lang="ko-KR" altLang="en-US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HY견고딕" pitchFamily="18" charset="-127"/>
                <a:ea typeface="HY견고딕" pitchFamily="18" charset="-127"/>
              </a:rPr>
              <a:t>진지하게 돌아보는 경험을 하게 됨</a:t>
            </a:r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  <a:latin typeface="HY견고딕" pitchFamily="18" charset="-127"/>
              <a:ea typeface="HY견고딕" pitchFamily="18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6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4A4A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직사각형 7"/>
          <p:cNvSpPr/>
          <p:nvPr/>
        </p:nvSpPr>
        <p:spPr>
          <a:xfrm>
            <a:off x="285720" y="785794"/>
            <a:ext cx="8572560" cy="564360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7" name="직사각형 6"/>
          <p:cNvSpPr/>
          <p:nvPr/>
        </p:nvSpPr>
        <p:spPr>
          <a:xfrm>
            <a:off x="285720" y="500042"/>
            <a:ext cx="8572560" cy="285752"/>
          </a:xfrm>
          <a:prstGeom prst="rect">
            <a:avLst/>
          </a:prstGeom>
          <a:solidFill>
            <a:srgbClr val="7BB2B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직사각형 5"/>
          <p:cNvSpPr/>
          <p:nvPr/>
        </p:nvSpPr>
        <p:spPr>
          <a:xfrm>
            <a:off x="285720" y="6143644"/>
            <a:ext cx="8572560" cy="285752"/>
          </a:xfrm>
          <a:prstGeom prst="rect">
            <a:avLst/>
          </a:prstGeom>
          <a:solidFill>
            <a:srgbClr val="7BB2B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" name="TextBox 11"/>
          <p:cNvSpPr txBox="1"/>
          <p:nvPr/>
        </p:nvSpPr>
        <p:spPr>
          <a:xfrm>
            <a:off x="571472" y="1016483"/>
            <a:ext cx="492922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59836D"/>
                </a:solidFill>
                <a:latin typeface="-윤고딕360" pitchFamily="18" charset="-127"/>
                <a:ea typeface="-윤고딕360" pitchFamily="18" charset="-127"/>
              </a:rPr>
              <a:t>02) </a:t>
            </a:r>
            <a:r>
              <a:rPr lang="ko-KR" altLang="en-US" sz="24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59836D"/>
                </a:solidFill>
                <a:latin typeface="HY견고딕" pitchFamily="18" charset="-127"/>
                <a:ea typeface="HY견고딕" pitchFamily="18" charset="-127"/>
              </a:rPr>
              <a:t>상담에서 내담자의 경험</a:t>
            </a:r>
            <a:endParaRPr lang="ko-KR" altLang="en-US" sz="2400" b="1" dirty="0">
              <a:ln>
                <a:solidFill>
                  <a:schemeClr val="bg1">
                    <a:alpha val="0"/>
                  </a:schemeClr>
                </a:solidFill>
              </a:ln>
              <a:solidFill>
                <a:srgbClr val="59836D"/>
              </a:solidFill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428728" y="1785926"/>
            <a:ext cx="6286544" cy="923330"/>
          </a:xfrm>
          <a:prstGeom prst="rect">
            <a:avLst/>
          </a:prstGeom>
          <a:noFill/>
          <a:ln w="53975">
            <a:solidFill>
              <a:srgbClr val="7BB2B5">
                <a:alpha val="59000"/>
              </a:srgbClr>
            </a:solidFill>
          </a:ln>
        </p:spPr>
        <p:txBody>
          <a:bodyPr wrap="square" rtlCol="0">
            <a:spAutoFit/>
          </a:bodyPr>
          <a:lstStyle/>
          <a:p>
            <a:r>
              <a:rPr lang="ko-KR" altLang="en-US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HY견고딕" pitchFamily="18" charset="-127"/>
                <a:ea typeface="HY견고딕" pitchFamily="18" charset="-127"/>
              </a:rPr>
              <a:t>내담자들은</a:t>
            </a:r>
            <a:r>
              <a:rPr lang="ko-KR" altLang="en-US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HY견고딕" pitchFamily="18" charset="-127"/>
                <a:ea typeface="HY견고딕" pitchFamily="18" charset="-127"/>
              </a:rPr>
              <a:t> 실존적 존재로서의 자신</a:t>
            </a:r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HY견고딕" pitchFamily="18" charset="-127"/>
                <a:ea typeface="HY견고딕" pitchFamily="18" charset="-127"/>
              </a:rPr>
              <a:t>,</a:t>
            </a:r>
            <a:r>
              <a:rPr lang="ko-KR" altLang="en-US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HY견고딕" pitchFamily="18" charset="-127"/>
                <a:ea typeface="HY견고딕" pitchFamily="18" charset="-127"/>
              </a:rPr>
              <a:t>즉 삶과 죽음</a:t>
            </a:r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HY견고딕" pitchFamily="18" charset="-127"/>
                <a:ea typeface="HY견고딕" pitchFamily="18" charset="-127"/>
              </a:rPr>
              <a:t>, </a:t>
            </a:r>
            <a:r>
              <a:rPr lang="ko-KR" altLang="en-US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HY견고딕" pitchFamily="18" charset="-127"/>
                <a:ea typeface="HY견고딕" pitchFamily="18" charset="-127"/>
              </a:rPr>
              <a:t>성공과</a:t>
            </a:r>
            <a:endParaRPr lang="en-US" altLang="ko-KR" dirty="0" smtClean="0">
              <a:solidFill>
                <a:schemeClr val="tx1">
                  <a:lumMod val="75000"/>
                  <a:lumOff val="25000"/>
                </a:schemeClr>
              </a:solidFill>
              <a:latin typeface="HY견고딕" pitchFamily="18" charset="-127"/>
              <a:ea typeface="HY견고딕" pitchFamily="18" charset="-127"/>
            </a:endParaRPr>
          </a:p>
          <a:p>
            <a:endParaRPr lang="en-US" altLang="ko-KR" dirty="0" smtClean="0">
              <a:solidFill>
                <a:schemeClr val="tx1">
                  <a:lumMod val="75000"/>
                  <a:lumOff val="25000"/>
                </a:schemeClr>
              </a:solidFill>
              <a:latin typeface="HY견고딕" pitchFamily="18" charset="-127"/>
              <a:ea typeface="HY견고딕" pitchFamily="18" charset="-127"/>
            </a:endParaRPr>
          </a:p>
          <a:p>
            <a:r>
              <a:rPr lang="ko-KR" altLang="en-US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HY견고딕" pitchFamily="18" charset="-127"/>
                <a:ea typeface="HY견고딕" pitchFamily="18" charset="-127"/>
              </a:rPr>
              <a:t>실패</a:t>
            </a:r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HY견고딕" pitchFamily="18" charset="-127"/>
                <a:ea typeface="HY견고딕" pitchFamily="18" charset="-127"/>
              </a:rPr>
              <a:t>,</a:t>
            </a:r>
            <a:r>
              <a:rPr lang="ko-KR" altLang="en-US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HY견고딕" pitchFamily="18" charset="-127"/>
                <a:ea typeface="HY견고딕" pitchFamily="18" charset="-127"/>
              </a:rPr>
              <a:t>자유와 책임</a:t>
            </a:r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HY견고딕" pitchFamily="18" charset="-127"/>
                <a:ea typeface="HY견고딕" pitchFamily="18" charset="-127"/>
              </a:rPr>
              <a:t>, </a:t>
            </a:r>
            <a:r>
              <a:rPr lang="ko-KR" altLang="en-US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HY견고딕" pitchFamily="18" charset="-127"/>
                <a:ea typeface="HY견고딕" pitchFamily="18" charset="-127"/>
              </a:rPr>
              <a:t>확실성과 불확실성과 같은 실존을 자각</a:t>
            </a:r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10" name="아래쪽 화살표 9"/>
          <p:cNvSpPr/>
          <p:nvPr/>
        </p:nvSpPr>
        <p:spPr>
          <a:xfrm>
            <a:off x="4500562" y="2857496"/>
            <a:ext cx="357190" cy="500066"/>
          </a:xfrm>
          <a:prstGeom prst="downArrow">
            <a:avLst/>
          </a:prstGeom>
          <a:solidFill>
            <a:srgbClr val="7BB2B5"/>
          </a:solidFill>
          <a:ln>
            <a:solidFill>
              <a:srgbClr val="7BB2B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TextBox 10"/>
          <p:cNvSpPr txBox="1"/>
          <p:nvPr/>
        </p:nvSpPr>
        <p:spPr>
          <a:xfrm>
            <a:off x="3071802" y="3571876"/>
            <a:ext cx="3286148" cy="369332"/>
          </a:xfrm>
          <a:prstGeom prst="rect">
            <a:avLst/>
          </a:prstGeom>
          <a:noFill/>
          <a:ln w="53975">
            <a:solidFill>
              <a:srgbClr val="7BB2B5">
                <a:alpha val="59000"/>
              </a:srgbClr>
            </a:solidFill>
          </a:ln>
        </p:spPr>
        <p:txBody>
          <a:bodyPr wrap="square" rtlCol="0">
            <a:spAutoFit/>
          </a:bodyPr>
          <a:lstStyle/>
          <a:p>
            <a:r>
              <a:rPr lang="ko-KR" altLang="en-US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HY견고딕" pitchFamily="18" charset="-127"/>
                <a:ea typeface="HY견고딕" pitchFamily="18" charset="-127"/>
              </a:rPr>
              <a:t>평안함보다는 불안을 경험</a:t>
            </a:r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428728" y="4500570"/>
            <a:ext cx="6357982" cy="923330"/>
          </a:xfrm>
          <a:prstGeom prst="rect">
            <a:avLst/>
          </a:prstGeom>
          <a:noFill/>
          <a:ln w="53975">
            <a:solidFill>
              <a:srgbClr val="7BB2B5">
                <a:alpha val="68000"/>
              </a:srgbClr>
            </a:solidFill>
          </a:ln>
        </p:spPr>
        <p:txBody>
          <a:bodyPr wrap="square" rtlCol="0">
            <a:spAutoFit/>
          </a:bodyPr>
          <a:lstStyle/>
          <a:p>
            <a:r>
              <a:rPr lang="ko-KR" altLang="en-US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HY견고딕" pitchFamily="18" charset="-127"/>
                <a:ea typeface="HY견고딕" pitchFamily="18" charset="-127"/>
              </a:rPr>
              <a:t>불안은 없애거나 제거해야 할 것이 아니라 오히려 직면하고</a:t>
            </a:r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HY견고딕" pitchFamily="18" charset="-127"/>
                <a:ea typeface="HY견고딕" pitchFamily="18" charset="-127"/>
              </a:rPr>
              <a:t>,                                 </a:t>
            </a:r>
          </a:p>
          <a:p>
            <a:endParaRPr lang="en-US" altLang="ko-KR" dirty="0" smtClean="0">
              <a:solidFill>
                <a:schemeClr val="tx1">
                  <a:lumMod val="75000"/>
                  <a:lumOff val="25000"/>
                </a:schemeClr>
              </a:solidFill>
              <a:latin typeface="HY견고딕" pitchFamily="18" charset="-127"/>
              <a:ea typeface="HY견고딕" pitchFamily="18" charset="-127"/>
            </a:endParaRPr>
          </a:p>
          <a:p>
            <a:r>
              <a:rPr lang="en-US" altLang="ko-KR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HY견고딕" pitchFamily="18" charset="-127"/>
                <a:ea typeface="HY견고딕" pitchFamily="18" charset="-127"/>
              </a:rPr>
              <a:t>       </a:t>
            </a:r>
            <a:r>
              <a:rPr lang="ko-KR" altLang="en-US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HY견고딕" pitchFamily="18" charset="-127"/>
                <a:ea typeface="HY견고딕" pitchFamily="18" charset="-127"/>
              </a:rPr>
              <a:t>행동을 하고</a:t>
            </a:r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HY견고딕" pitchFamily="18" charset="-127"/>
                <a:ea typeface="HY견고딕" pitchFamily="18" charset="-127"/>
              </a:rPr>
              <a:t>,</a:t>
            </a:r>
            <a:r>
              <a:rPr lang="ko-KR" altLang="en-US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HY견고딕" pitchFamily="18" charset="-127"/>
                <a:ea typeface="HY견고딕" pitchFamily="18" charset="-127"/>
              </a:rPr>
              <a:t>스스로 결정하는 용기를 갖게 됨</a:t>
            </a:r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  <a:latin typeface="HY견고딕" pitchFamily="18" charset="-127"/>
              <a:ea typeface="HY견고딕" pitchFamily="18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6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4A4A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직사각형 7"/>
          <p:cNvSpPr/>
          <p:nvPr/>
        </p:nvSpPr>
        <p:spPr>
          <a:xfrm>
            <a:off x="285720" y="785794"/>
            <a:ext cx="8572560" cy="564360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7" name="직사각형 6"/>
          <p:cNvSpPr/>
          <p:nvPr/>
        </p:nvSpPr>
        <p:spPr>
          <a:xfrm>
            <a:off x="285720" y="500042"/>
            <a:ext cx="8572560" cy="285752"/>
          </a:xfrm>
          <a:prstGeom prst="rect">
            <a:avLst/>
          </a:prstGeom>
          <a:solidFill>
            <a:srgbClr val="7BB2B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직사각형 5"/>
          <p:cNvSpPr/>
          <p:nvPr/>
        </p:nvSpPr>
        <p:spPr>
          <a:xfrm>
            <a:off x="285720" y="6143644"/>
            <a:ext cx="8572560" cy="285752"/>
          </a:xfrm>
          <a:prstGeom prst="rect">
            <a:avLst/>
          </a:prstGeom>
          <a:solidFill>
            <a:srgbClr val="7BB2B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" name="TextBox 11"/>
          <p:cNvSpPr txBox="1"/>
          <p:nvPr/>
        </p:nvSpPr>
        <p:spPr>
          <a:xfrm>
            <a:off x="571472" y="1016483"/>
            <a:ext cx="235745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59836D"/>
                </a:solidFill>
                <a:latin typeface="-윤고딕360" pitchFamily="18" charset="-127"/>
                <a:ea typeface="-윤고딕360" pitchFamily="18" charset="-127"/>
              </a:rPr>
              <a:t>03) </a:t>
            </a:r>
            <a:r>
              <a:rPr lang="ko-KR" altLang="en-US" sz="24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59836D"/>
                </a:solidFill>
                <a:latin typeface="HY견고딕" pitchFamily="18" charset="-127"/>
                <a:ea typeface="HY견고딕" pitchFamily="18" charset="-127"/>
              </a:rPr>
              <a:t>상담관계</a:t>
            </a:r>
            <a:endParaRPr lang="ko-KR" altLang="en-US" sz="2400" b="1" dirty="0">
              <a:ln>
                <a:solidFill>
                  <a:schemeClr val="bg1">
                    <a:alpha val="0"/>
                  </a:schemeClr>
                </a:solidFill>
              </a:ln>
              <a:solidFill>
                <a:srgbClr val="59836D"/>
              </a:solidFill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13" name="직사각형 12"/>
          <p:cNvSpPr/>
          <p:nvPr/>
        </p:nvSpPr>
        <p:spPr>
          <a:xfrm>
            <a:off x="1071538" y="1824572"/>
            <a:ext cx="142876" cy="142876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" name="TextBox 13"/>
          <p:cNvSpPr txBox="1"/>
          <p:nvPr/>
        </p:nvSpPr>
        <p:spPr>
          <a:xfrm>
            <a:off x="1214414" y="1714488"/>
            <a:ext cx="642942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ko-KR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HY견고딕" pitchFamily="18" charset="-127"/>
                <a:ea typeface="HY견고딕" pitchFamily="18" charset="-127"/>
              </a:rPr>
              <a:t>실존주의 상담자들은 </a:t>
            </a:r>
            <a:r>
              <a:rPr lang="ko-KR" altLang="ko-KR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HY견고딕" pitchFamily="18" charset="-127"/>
                <a:ea typeface="HY견고딕" pitchFamily="18" charset="-127"/>
              </a:rPr>
              <a:t>내담자와의</a:t>
            </a:r>
            <a:r>
              <a:rPr lang="ko-KR" altLang="ko-KR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HY견고딕" pitchFamily="18" charset="-127"/>
                <a:ea typeface="HY견고딕" pitchFamily="18" charset="-127"/>
              </a:rPr>
              <a:t> 관계를 매우 중요하게 여기고 상담관계는 그 자체로 치료적이며 궁극적인 변화를 일으키는 원동력이 된다</a:t>
            </a:r>
            <a:r>
              <a:rPr lang="en-US" altLang="ko-KR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HY견고딕" pitchFamily="18" charset="-127"/>
                <a:ea typeface="HY견고딕" pitchFamily="18" charset="-127"/>
              </a:rPr>
              <a:t>. </a:t>
            </a:r>
            <a:endParaRPr lang="ko-KR" altLang="ko-KR" dirty="0" smtClean="0">
              <a:solidFill>
                <a:schemeClr val="tx1">
                  <a:lumMod val="75000"/>
                  <a:lumOff val="25000"/>
                </a:schemeClr>
              </a:solidFill>
              <a:latin typeface="HY견고딕" pitchFamily="18" charset="-127"/>
              <a:ea typeface="HY견고딕" pitchFamily="18" charset="-127"/>
            </a:endParaRPr>
          </a:p>
          <a:p>
            <a:endParaRPr lang="ko-KR" altLang="en-US" dirty="0">
              <a:ln>
                <a:solidFill>
                  <a:schemeClr val="bg1">
                    <a:alpha val="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-윤고딕360" pitchFamily="18" charset="-127"/>
              <a:ea typeface="-윤고딕360" pitchFamily="18" charset="-127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285852" y="3071810"/>
            <a:ext cx="40005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ko-KR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HY견고딕" pitchFamily="18" charset="-127"/>
                <a:ea typeface="HY견고딕" pitchFamily="18" charset="-127"/>
              </a:rPr>
              <a:t>상담관계에서 무엇보다 중요한 것</a:t>
            </a:r>
            <a:r>
              <a:rPr lang="ko-KR" altLang="en-US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HY견고딕" pitchFamily="18" charset="-127"/>
                <a:ea typeface="HY견고딕" pitchFamily="18" charset="-127"/>
              </a:rPr>
              <a:t>은</a:t>
            </a:r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15" name="TextBox 14"/>
          <p:cNvSpPr txBox="1"/>
          <p:nvPr/>
        </p:nvSpPr>
        <p:spPr>
          <a:xfrm rot="659917">
            <a:off x="902733" y="3488654"/>
            <a:ext cx="692818" cy="21390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500" dirty="0">
                <a:solidFill>
                  <a:schemeClr val="tx1">
                    <a:lumMod val="75000"/>
                    <a:lumOff val="25000"/>
                  </a:schemeClr>
                </a:solidFill>
                <a:latin typeface="HY울릉도B" panose="02030600000101010101" pitchFamily="18" charset="-127"/>
                <a:ea typeface="HY울릉도B" panose="02030600000101010101" pitchFamily="18" charset="-127"/>
              </a:rPr>
              <a:t>?</a:t>
            </a:r>
            <a:endParaRPr lang="ko-KR" altLang="en-US" sz="11500" dirty="0">
              <a:solidFill>
                <a:schemeClr val="tx1">
                  <a:lumMod val="75000"/>
                  <a:lumOff val="25000"/>
                </a:schemeClr>
              </a:solidFill>
              <a:latin typeface="HY울릉도B" panose="02030600000101010101" pitchFamily="18" charset="-127"/>
              <a:ea typeface="HY울릉도B" panose="02030600000101010101" pitchFamily="18" charset="-127"/>
            </a:endParaRPr>
          </a:p>
          <a:p>
            <a:endParaRPr lang="ko-KR" altLang="en-US" dirty="0">
              <a:latin typeface="HY울릉도B" panose="02030600000101010101" pitchFamily="18" charset="-127"/>
              <a:ea typeface="HY울릉도B" panose="02030600000101010101" pitchFamily="18" charset="-127"/>
            </a:endParaRPr>
          </a:p>
        </p:txBody>
      </p:sp>
      <p:sp>
        <p:nvSpPr>
          <p:cNvPr id="16" name="TextBox 15"/>
          <p:cNvSpPr txBox="1"/>
          <p:nvPr/>
        </p:nvSpPr>
        <p:spPr>
          <a:xfrm rot="1914183">
            <a:off x="1590021" y="4246438"/>
            <a:ext cx="689612" cy="184665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6600" dirty="0">
                <a:solidFill>
                  <a:schemeClr val="tx1">
                    <a:lumMod val="75000"/>
                    <a:lumOff val="25000"/>
                  </a:schemeClr>
                </a:solidFill>
                <a:latin typeface="HY울릉도M" panose="02030600000101010101" pitchFamily="18" charset="-127"/>
                <a:ea typeface="HY울릉도M" panose="02030600000101010101" pitchFamily="18" charset="-127"/>
              </a:rPr>
              <a:t>?</a:t>
            </a:r>
            <a:endParaRPr lang="ko-KR" altLang="en-US" sz="6600" dirty="0">
              <a:solidFill>
                <a:schemeClr val="tx1">
                  <a:lumMod val="75000"/>
                  <a:lumOff val="25000"/>
                </a:schemeClr>
              </a:solidFill>
              <a:latin typeface="HY울릉도M" panose="02030600000101010101" pitchFamily="18" charset="-127"/>
              <a:ea typeface="HY울릉도M" panose="02030600000101010101" pitchFamily="18" charset="-127"/>
            </a:endParaRPr>
          </a:p>
          <a:p>
            <a:endParaRPr lang="ko-KR" altLang="en-US" sz="4800" dirty="0">
              <a:latin typeface="HY울릉도M" panose="02030600000101010101" pitchFamily="18" charset="-127"/>
              <a:ea typeface="HY울릉도M" panose="02030600000101010101" pitchFamily="18" charset="-127"/>
            </a:endParaRPr>
          </a:p>
        </p:txBody>
      </p:sp>
      <p:sp>
        <p:nvSpPr>
          <p:cNvPr id="19" name="모서리가 둥근 사각형 설명선 18"/>
          <p:cNvSpPr/>
          <p:nvPr/>
        </p:nvSpPr>
        <p:spPr>
          <a:xfrm>
            <a:off x="3000364" y="4143380"/>
            <a:ext cx="5643602" cy="1785950"/>
          </a:xfrm>
          <a:prstGeom prst="wedgeRoundRectCallout">
            <a:avLst>
              <a:gd name="adj1" fmla="val -35727"/>
              <a:gd name="adj2" fmla="val -84093"/>
              <a:gd name="adj3" fmla="val 16667"/>
            </a:avLst>
          </a:prstGeom>
          <a:solidFill>
            <a:srgbClr val="7BB2B5">
              <a:alpha val="6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ko-KR" sz="2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HY견고딕" pitchFamily="18" charset="-127"/>
                <a:ea typeface="HY견고딕" pitchFamily="18" charset="-127"/>
              </a:rPr>
              <a:t>인간 대 인간으로서 진솔한</a:t>
            </a:r>
            <a:r>
              <a:rPr lang="en-US" altLang="ko-KR" sz="2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HY견고딕" pitchFamily="18" charset="-127"/>
                <a:ea typeface="HY견고딕" pitchFamily="18" charset="-127"/>
              </a:rPr>
              <a:t>(authentic) </a:t>
            </a:r>
            <a:r>
              <a:rPr lang="ko-KR" altLang="ko-KR" sz="2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HY견고딕" pitchFamily="18" charset="-127"/>
                <a:ea typeface="HY견고딕" pitchFamily="18" charset="-127"/>
              </a:rPr>
              <a:t>관계를 맺는</a:t>
            </a:r>
            <a:r>
              <a:rPr lang="en-US" altLang="ko-KR" sz="2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HY견고딕" pitchFamily="18" charset="-127"/>
                <a:ea typeface="HY견고딕" pitchFamily="18" charset="-127"/>
              </a:rPr>
              <a:t> </a:t>
            </a:r>
            <a:r>
              <a:rPr lang="ko-KR" altLang="en-US" sz="2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HY견고딕" pitchFamily="18" charset="-127"/>
                <a:ea typeface="HY견고딕" pitchFamily="18" charset="-127"/>
              </a:rPr>
              <a:t>것</a:t>
            </a:r>
            <a:endParaRPr lang="ko-KR" altLang="ko-KR" sz="2800" dirty="0" smtClean="0">
              <a:solidFill>
                <a:schemeClr val="tx1">
                  <a:lumMod val="75000"/>
                  <a:lumOff val="25000"/>
                </a:schemeClr>
              </a:solidFill>
              <a:latin typeface="HY견고딕" pitchFamily="18" charset="-127"/>
              <a:ea typeface="HY견고딕" pitchFamily="18" charset="-127"/>
            </a:endParaRPr>
          </a:p>
          <a:p>
            <a:pPr algn="ctr"/>
            <a:endParaRPr lang="ko-KR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4A4A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TextBox 8"/>
          <p:cNvSpPr txBox="1"/>
          <p:nvPr/>
        </p:nvSpPr>
        <p:spPr>
          <a:xfrm>
            <a:off x="3428992" y="2592639"/>
            <a:ext cx="28575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7BB2B5"/>
                </a:solidFill>
                <a:latin typeface="HY견고딕" pitchFamily="18" charset="-127"/>
                <a:ea typeface="HY견고딕" pitchFamily="18" charset="-127"/>
              </a:rPr>
              <a:t>01</a:t>
            </a:r>
            <a:r>
              <a:rPr lang="en-US" altLang="ko-KR" sz="2400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7BB2B5"/>
                </a:solidFill>
                <a:latin typeface="-윤고딕360" pitchFamily="18" charset="-127"/>
                <a:ea typeface="-윤고딕360" pitchFamily="18" charset="-127"/>
              </a:rPr>
              <a:t> </a:t>
            </a:r>
            <a:r>
              <a:rPr lang="ko-KR" altLang="en-US" sz="2400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7BB2B5"/>
                </a:solidFill>
                <a:latin typeface="HY견고딕" pitchFamily="18" charset="-127"/>
                <a:ea typeface="HY견고딕" pitchFamily="18" charset="-127"/>
              </a:rPr>
              <a:t>상담이론</a:t>
            </a:r>
            <a:endParaRPr lang="ko-KR" altLang="en-US" sz="2400" dirty="0">
              <a:ln>
                <a:solidFill>
                  <a:schemeClr val="bg1">
                    <a:alpha val="0"/>
                  </a:schemeClr>
                </a:solidFill>
              </a:ln>
              <a:solidFill>
                <a:srgbClr val="7BB2B5"/>
              </a:solidFill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428992" y="3142871"/>
            <a:ext cx="20002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7BB2B5"/>
                </a:solidFill>
                <a:latin typeface="HY견고딕" pitchFamily="18" charset="-127"/>
                <a:ea typeface="HY견고딕" pitchFamily="18" charset="-127"/>
              </a:rPr>
              <a:t>02</a:t>
            </a:r>
            <a:r>
              <a:rPr lang="en-US" altLang="ko-KR" sz="2400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7BB2B5"/>
                </a:solidFill>
                <a:latin typeface="-윤고딕360" pitchFamily="18" charset="-127"/>
                <a:ea typeface="-윤고딕360" pitchFamily="18" charset="-127"/>
              </a:rPr>
              <a:t> </a:t>
            </a:r>
            <a:r>
              <a:rPr lang="ko-KR" altLang="en-US" sz="2400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7BB2B5"/>
                </a:solidFill>
                <a:latin typeface="HY견고딕" pitchFamily="18" charset="-127"/>
                <a:ea typeface="HY견고딕" pitchFamily="18" charset="-127"/>
              </a:rPr>
              <a:t>인간관</a:t>
            </a:r>
            <a:endParaRPr lang="ko-KR" altLang="en-US" sz="2400" dirty="0">
              <a:ln>
                <a:solidFill>
                  <a:schemeClr val="bg1">
                    <a:alpha val="0"/>
                  </a:schemeClr>
                </a:solidFill>
              </a:ln>
              <a:solidFill>
                <a:srgbClr val="7BB2B5"/>
              </a:solidFill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428992" y="3693103"/>
            <a:ext cx="20002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7BB2B5"/>
                </a:solidFill>
                <a:latin typeface="HY견고딕" pitchFamily="18" charset="-127"/>
                <a:ea typeface="HY견고딕" pitchFamily="18" charset="-127"/>
              </a:rPr>
              <a:t>03</a:t>
            </a:r>
            <a:r>
              <a:rPr lang="en-US" altLang="ko-KR" sz="2400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7BB2B5"/>
                </a:solidFill>
                <a:latin typeface="-윤고딕360" pitchFamily="18" charset="-127"/>
                <a:ea typeface="-윤고딕360" pitchFamily="18" charset="-127"/>
              </a:rPr>
              <a:t> </a:t>
            </a:r>
            <a:r>
              <a:rPr lang="ko-KR" altLang="en-US" sz="2400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7BB2B5"/>
                </a:solidFill>
                <a:latin typeface="HY견고딕" pitchFamily="18" charset="-127"/>
                <a:ea typeface="HY견고딕" pitchFamily="18" charset="-127"/>
              </a:rPr>
              <a:t>주요개념</a:t>
            </a:r>
            <a:endParaRPr lang="ko-KR" altLang="en-US" sz="2400" dirty="0">
              <a:ln>
                <a:solidFill>
                  <a:schemeClr val="bg1">
                    <a:alpha val="0"/>
                  </a:schemeClr>
                </a:solidFill>
              </a:ln>
              <a:solidFill>
                <a:srgbClr val="7BB2B5"/>
              </a:solidFill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13" name="직사각형 12"/>
          <p:cNvSpPr/>
          <p:nvPr/>
        </p:nvSpPr>
        <p:spPr>
          <a:xfrm>
            <a:off x="3143240" y="2714620"/>
            <a:ext cx="142876" cy="142876"/>
          </a:xfrm>
          <a:prstGeom prst="rect">
            <a:avLst/>
          </a:prstGeom>
          <a:solidFill>
            <a:srgbClr val="7BB2B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" name="직사각형 13"/>
          <p:cNvSpPr/>
          <p:nvPr/>
        </p:nvSpPr>
        <p:spPr>
          <a:xfrm>
            <a:off x="3143240" y="3262311"/>
            <a:ext cx="142876" cy="142876"/>
          </a:xfrm>
          <a:prstGeom prst="rect">
            <a:avLst/>
          </a:prstGeom>
          <a:solidFill>
            <a:srgbClr val="7BB2B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" name="직사각형 14"/>
          <p:cNvSpPr/>
          <p:nvPr/>
        </p:nvSpPr>
        <p:spPr>
          <a:xfrm>
            <a:off x="3143240" y="3810002"/>
            <a:ext cx="142876" cy="142876"/>
          </a:xfrm>
          <a:prstGeom prst="rect">
            <a:avLst/>
          </a:prstGeom>
          <a:solidFill>
            <a:srgbClr val="7BB2B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7" name="직사각형 16"/>
          <p:cNvSpPr/>
          <p:nvPr/>
        </p:nvSpPr>
        <p:spPr>
          <a:xfrm>
            <a:off x="3143240" y="4357694"/>
            <a:ext cx="142876" cy="142876"/>
          </a:xfrm>
          <a:prstGeom prst="rect">
            <a:avLst/>
          </a:prstGeom>
          <a:solidFill>
            <a:srgbClr val="7BB2B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8" name="TextBox 17"/>
          <p:cNvSpPr txBox="1"/>
          <p:nvPr/>
        </p:nvSpPr>
        <p:spPr>
          <a:xfrm>
            <a:off x="3428992" y="4214818"/>
            <a:ext cx="20002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7BB2B5"/>
                </a:solidFill>
                <a:latin typeface="HY견고딕" pitchFamily="18" charset="-127"/>
                <a:ea typeface="HY견고딕" pitchFamily="18" charset="-127"/>
              </a:rPr>
              <a:t>04 </a:t>
            </a:r>
            <a:r>
              <a:rPr lang="ko-KR" altLang="en-US" sz="2400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7BB2B5"/>
                </a:solidFill>
                <a:latin typeface="HY견고딕" pitchFamily="18" charset="-127"/>
                <a:ea typeface="HY견고딕" pitchFamily="18" charset="-127"/>
              </a:rPr>
              <a:t>상담과정</a:t>
            </a:r>
            <a:endParaRPr lang="ko-KR" altLang="en-US" sz="2400" dirty="0">
              <a:ln>
                <a:solidFill>
                  <a:schemeClr val="bg1">
                    <a:alpha val="0"/>
                  </a:schemeClr>
                </a:solidFill>
              </a:ln>
              <a:solidFill>
                <a:srgbClr val="7BB2B5"/>
              </a:solidFill>
              <a:latin typeface="HY견고딕" pitchFamily="18" charset="-127"/>
              <a:ea typeface="HY견고딕" pitchFamily="18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4A4A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직사각형 7"/>
          <p:cNvSpPr/>
          <p:nvPr/>
        </p:nvSpPr>
        <p:spPr>
          <a:xfrm>
            <a:off x="285720" y="785794"/>
            <a:ext cx="8572560" cy="564360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직사각형 6"/>
          <p:cNvSpPr/>
          <p:nvPr/>
        </p:nvSpPr>
        <p:spPr>
          <a:xfrm>
            <a:off x="285720" y="500042"/>
            <a:ext cx="8572560" cy="285752"/>
          </a:xfrm>
          <a:prstGeom prst="rect">
            <a:avLst/>
          </a:prstGeom>
          <a:solidFill>
            <a:srgbClr val="7BB2B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직사각형 5"/>
          <p:cNvSpPr/>
          <p:nvPr/>
        </p:nvSpPr>
        <p:spPr>
          <a:xfrm>
            <a:off x="285720" y="6143644"/>
            <a:ext cx="8572560" cy="285752"/>
          </a:xfrm>
          <a:prstGeom prst="rect">
            <a:avLst/>
          </a:prstGeom>
          <a:solidFill>
            <a:srgbClr val="7BB2B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" name="TextBox 11"/>
          <p:cNvSpPr txBox="1"/>
          <p:nvPr/>
        </p:nvSpPr>
        <p:spPr>
          <a:xfrm>
            <a:off x="571472" y="1016483"/>
            <a:ext cx="235745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59836D"/>
                </a:solidFill>
                <a:latin typeface="-윤고딕360" pitchFamily="18" charset="-127"/>
                <a:ea typeface="-윤고딕360" pitchFamily="18" charset="-127"/>
              </a:rPr>
              <a:t>03) </a:t>
            </a:r>
            <a:r>
              <a:rPr lang="ko-KR" altLang="en-US" sz="24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59836D"/>
                </a:solidFill>
                <a:latin typeface="HY견고딕" pitchFamily="18" charset="-127"/>
                <a:ea typeface="HY견고딕" pitchFamily="18" charset="-127"/>
              </a:rPr>
              <a:t>상담관계</a:t>
            </a:r>
            <a:endParaRPr lang="ko-KR" altLang="en-US" sz="2400" b="1" dirty="0">
              <a:ln>
                <a:solidFill>
                  <a:schemeClr val="bg1">
                    <a:alpha val="0"/>
                  </a:schemeClr>
                </a:solidFill>
              </a:ln>
              <a:solidFill>
                <a:srgbClr val="59836D"/>
              </a:solidFill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42910" y="1643050"/>
            <a:ext cx="785818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HY견고딕" pitchFamily="18" charset="-127"/>
                <a:ea typeface="HY견고딕" pitchFamily="18" charset="-127"/>
              </a:rPr>
              <a:t>Yalom</a:t>
            </a:r>
            <a:r>
              <a:rPr lang="en-US" altLang="ko-KR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HY견고딕" pitchFamily="18" charset="-127"/>
                <a:ea typeface="HY견고딕" pitchFamily="18" charset="-127"/>
              </a:rPr>
              <a:t>(2005)</a:t>
            </a:r>
            <a:r>
              <a:rPr lang="ko-KR" altLang="ko-KR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HY견고딕" pitchFamily="18" charset="-127"/>
                <a:ea typeface="HY견고딕" pitchFamily="18" charset="-127"/>
              </a:rPr>
              <a:t>는 내담자와의 치료적 관계에 대해 다음과 같이 설명한다</a:t>
            </a:r>
            <a:r>
              <a:rPr lang="en-US" altLang="ko-KR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HY견고딕" pitchFamily="18" charset="-127"/>
                <a:ea typeface="HY견고딕" pitchFamily="18" charset="-127"/>
              </a:rPr>
              <a:t>.</a:t>
            </a:r>
            <a:endParaRPr lang="ko-KR" altLang="en-US" dirty="0">
              <a:ln>
                <a:solidFill>
                  <a:schemeClr val="bg1">
                    <a:alpha val="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142976" y="2428868"/>
            <a:ext cx="685804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HY견고딕" pitchFamily="18" charset="-127"/>
                <a:ea typeface="HY견고딕" pitchFamily="18" charset="-127"/>
              </a:rPr>
              <a:t>“</a:t>
            </a:r>
            <a:r>
              <a:rPr lang="ko-KR" altLang="ko-KR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HY견고딕" pitchFamily="18" charset="-127"/>
                <a:ea typeface="HY견고딕" pitchFamily="18" charset="-127"/>
              </a:rPr>
              <a:t>나는 항상 </a:t>
            </a:r>
            <a:r>
              <a:rPr lang="ko-KR" altLang="ko-KR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HY견고딕" pitchFamily="18" charset="-127"/>
                <a:ea typeface="HY견고딕" pitchFamily="18" charset="-127"/>
              </a:rPr>
              <a:t>내담자와</a:t>
            </a:r>
            <a:r>
              <a:rPr lang="ko-KR" altLang="ko-KR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HY견고딕" pitchFamily="18" charset="-127"/>
                <a:ea typeface="HY견고딕" pitchFamily="18" charset="-127"/>
              </a:rPr>
              <a:t> 치료적 접촉에 들어가는 일을 매우 중요하게 여긴다</a:t>
            </a:r>
            <a:r>
              <a:rPr lang="en-US" altLang="ko-KR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HY견고딕" pitchFamily="18" charset="-127"/>
                <a:ea typeface="HY견고딕" pitchFamily="18" charset="-127"/>
              </a:rPr>
              <a:t>. </a:t>
            </a:r>
            <a:r>
              <a:rPr lang="ko-KR" altLang="ko-KR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HY견고딕" pitchFamily="18" charset="-127"/>
                <a:ea typeface="HY견고딕" pitchFamily="18" charset="-127"/>
              </a:rPr>
              <a:t>일단 누군가와 치료를 시작하면 나는 끝까지 그 사람을 지지하는 데 최선을 다한다</a:t>
            </a:r>
            <a:r>
              <a:rPr lang="en-US" altLang="ko-KR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HY견고딕" pitchFamily="18" charset="-127"/>
                <a:ea typeface="HY견고딕" pitchFamily="18" charset="-127"/>
              </a:rPr>
              <a:t>. </a:t>
            </a:r>
            <a:r>
              <a:rPr lang="ko-KR" altLang="ko-KR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HY견고딕" pitchFamily="18" charset="-127"/>
                <a:ea typeface="HY견고딕" pitchFamily="18" charset="-127"/>
              </a:rPr>
              <a:t>내담자가 나아지도록 모든 시간과 에너지를 투입한다</a:t>
            </a:r>
            <a:r>
              <a:rPr lang="en-US" altLang="ko-KR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HY견고딕" pitchFamily="18" charset="-127"/>
                <a:ea typeface="HY견고딕" pitchFamily="18" charset="-127"/>
              </a:rPr>
              <a:t>. </a:t>
            </a:r>
            <a:r>
              <a:rPr lang="ko-KR" altLang="ko-KR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HY견고딕" pitchFamily="18" charset="-127"/>
                <a:ea typeface="HY견고딕" pitchFamily="18" charset="-127"/>
              </a:rPr>
              <a:t>그리고 무엇보다도</a:t>
            </a:r>
            <a:r>
              <a:rPr lang="en-US" altLang="ko-KR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HY견고딕" pitchFamily="18" charset="-127"/>
                <a:ea typeface="HY견고딕" pitchFamily="18" charset="-127"/>
              </a:rPr>
              <a:t>, </a:t>
            </a:r>
            <a:r>
              <a:rPr lang="ko-KR" altLang="ko-KR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HY견고딕" pitchFamily="18" charset="-127"/>
                <a:ea typeface="HY견고딕" pitchFamily="18" charset="-127"/>
              </a:rPr>
              <a:t>내담자와</a:t>
            </a:r>
            <a:r>
              <a:rPr lang="ko-KR" altLang="ko-KR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HY견고딕" pitchFamily="18" charset="-127"/>
                <a:ea typeface="HY견고딕" pitchFamily="18" charset="-127"/>
              </a:rPr>
              <a:t> 친밀하고 진솔한 관계를 맺으려고 애쓴다</a:t>
            </a:r>
            <a:r>
              <a:rPr lang="en-US" altLang="ko-KR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HY견고딕" pitchFamily="18" charset="-127"/>
                <a:ea typeface="HY견고딕" pitchFamily="18" charset="-127"/>
              </a:rPr>
              <a:t>.”</a:t>
            </a:r>
            <a:endParaRPr lang="ko-KR" altLang="ko-KR" dirty="0">
              <a:solidFill>
                <a:schemeClr val="tx1">
                  <a:lumMod val="75000"/>
                  <a:lumOff val="25000"/>
                </a:schemeClr>
              </a:solidFill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10" name="갈매기형 수장 9"/>
          <p:cNvSpPr/>
          <p:nvPr/>
        </p:nvSpPr>
        <p:spPr>
          <a:xfrm>
            <a:off x="642910" y="2428868"/>
            <a:ext cx="182699" cy="239221"/>
          </a:xfrm>
          <a:prstGeom prst="chevron">
            <a:avLst/>
          </a:prstGeom>
          <a:solidFill>
            <a:srgbClr val="27212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1" name="갈매기형 수장 10"/>
          <p:cNvSpPr/>
          <p:nvPr/>
        </p:nvSpPr>
        <p:spPr>
          <a:xfrm>
            <a:off x="857224" y="2428868"/>
            <a:ext cx="182699" cy="239221"/>
          </a:xfrm>
          <a:prstGeom prst="chevron">
            <a:avLst/>
          </a:prstGeom>
          <a:solidFill>
            <a:srgbClr val="27212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6" name="갈매기형 수장 15"/>
          <p:cNvSpPr/>
          <p:nvPr/>
        </p:nvSpPr>
        <p:spPr>
          <a:xfrm flipH="1">
            <a:off x="7858148" y="3714752"/>
            <a:ext cx="214313" cy="239221"/>
          </a:xfrm>
          <a:prstGeom prst="chevron">
            <a:avLst/>
          </a:prstGeom>
          <a:solidFill>
            <a:srgbClr val="27212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7" name="갈매기형 수장 16"/>
          <p:cNvSpPr/>
          <p:nvPr/>
        </p:nvSpPr>
        <p:spPr>
          <a:xfrm flipH="1">
            <a:off x="8072462" y="3714752"/>
            <a:ext cx="214313" cy="239221"/>
          </a:xfrm>
          <a:prstGeom prst="chevron">
            <a:avLst/>
          </a:prstGeom>
          <a:solidFill>
            <a:srgbClr val="27212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857224" y="4857760"/>
            <a:ext cx="307183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ko-KR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HY견고딕" pitchFamily="18" charset="-127"/>
                <a:ea typeface="HY견고딕" pitchFamily="18" charset="-127"/>
              </a:rPr>
              <a:t>상담자와 내담자의 관계</a:t>
            </a:r>
            <a:endParaRPr lang="ko-KR" altLang="en-US" sz="2000" dirty="0">
              <a:solidFill>
                <a:schemeClr val="tx1">
                  <a:lumMod val="75000"/>
                  <a:lumOff val="25000"/>
                </a:schemeClr>
              </a:solidFill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19" name="아래쪽 화살표 18"/>
          <p:cNvSpPr/>
          <p:nvPr/>
        </p:nvSpPr>
        <p:spPr>
          <a:xfrm rot="16200000">
            <a:off x="4409692" y="4591440"/>
            <a:ext cx="484632" cy="874396"/>
          </a:xfrm>
          <a:prstGeom prst="downArrow">
            <a:avLst>
              <a:gd name="adj1" fmla="val 50000"/>
              <a:gd name="adj2" fmla="val 75819"/>
            </a:avLst>
          </a:prstGeom>
          <a:solidFill>
            <a:srgbClr val="7BB2B5">
              <a:alpha val="7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0" name="TextBox 19"/>
          <p:cNvSpPr txBox="1"/>
          <p:nvPr/>
        </p:nvSpPr>
        <p:spPr>
          <a:xfrm>
            <a:off x="5357818" y="4857760"/>
            <a:ext cx="31432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HY견고딕" pitchFamily="18" charset="-127"/>
                <a:ea typeface="HY견고딕" pitchFamily="18" charset="-127"/>
              </a:rPr>
              <a:t>‘</a:t>
            </a:r>
            <a:r>
              <a:rPr lang="ko-KR" altLang="ko-KR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HY견고딕" pitchFamily="18" charset="-127"/>
                <a:ea typeface="HY견고딕" pitchFamily="18" charset="-127"/>
              </a:rPr>
              <a:t>여행 동반자</a:t>
            </a:r>
            <a:r>
              <a:rPr lang="en-US" altLang="ko-KR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HY견고딕" pitchFamily="18" charset="-127"/>
                <a:ea typeface="HY견고딕" pitchFamily="18" charset="-127"/>
              </a:rPr>
              <a:t>’ </a:t>
            </a:r>
            <a:r>
              <a:rPr lang="ko-KR" altLang="ko-KR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HY견고딕" pitchFamily="18" charset="-127"/>
                <a:ea typeface="HY견고딕" pitchFamily="18" charset="-127"/>
              </a:rPr>
              <a:t>로 묘사</a:t>
            </a:r>
            <a:endParaRPr lang="ko-KR" altLang="en-US" sz="2000" dirty="0">
              <a:solidFill>
                <a:schemeClr val="tx1">
                  <a:lumMod val="75000"/>
                  <a:lumOff val="25000"/>
                </a:schemeClr>
              </a:solidFill>
              <a:latin typeface="HY견고딕" pitchFamily="18" charset="-127"/>
              <a:ea typeface="HY견고딕" pitchFamily="18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0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4A4A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직사각형 7"/>
          <p:cNvSpPr/>
          <p:nvPr/>
        </p:nvSpPr>
        <p:spPr>
          <a:xfrm>
            <a:off x="285720" y="785794"/>
            <a:ext cx="8572560" cy="564360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4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7" name="직사각형 6"/>
          <p:cNvSpPr/>
          <p:nvPr/>
        </p:nvSpPr>
        <p:spPr>
          <a:xfrm>
            <a:off x="285720" y="500042"/>
            <a:ext cx="8572560" cy="285752"/>
          </a:xfrm>
          <a:prstGeom prst="rect">
            <a:avLst/>
          </a:prstGeom>
          <a:solidFill>
            <a:srgbClr val="7BB2B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직사각형 5"/>
          <p:cNvSpPr/>
          <p:nvPr/>
        </p:nvSpPr>
        <p:spPr>
          <a:xfrm>
            <a:off x="285720" y="6143644"/>
            <a:ext cx="8572560" cy="285752"/>
          </a:xfrm>
          <a:prstGeom prst="rect">
            <a:avLst/>
          </a:prstGeom>
          <a:solidFill>
            <a:srgbClr val="7BB2B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" name="TextBox 11"/>
          <p:cNvSpPr txBox="1"/>
          <p:nvPr/>
        </p:nvSpPr>
        <p:spPr>
          <a:xfrm>
            <a:off x="571472" y="1016483"/>
            <a:ext cx="235745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59836D"/>
                </a:solidFill>
                <a:latin typeface="-윤고딕360" pitchFamily="18" charset="-127"/>
                <a:ea typeface="-윤고딕360" pitchFamily="18" charset="-127"/>
              </a:rPr>
              <a:t>03) </a:t>
            </a:r>
            <a:r>
              <a:rPr lang="ko-KR" altLang="en-US" sz="24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59836D"/>
                </a:solidFill>
                <a:latin typeface="HY견고딕" pitchFamily="18" charset="-127"/>
                <a:ea typeface="HY견고딕" pitchFamily="18" charset="-127"/>
              </a:rPr>
              <a:t>상담관계</a:t>
            </a:r>
            <a:endParaRPr lang="ko-KR" altLang="en-US" sz="2400" b="1" dirty="0">
              <a:ln>
                <a:solidFill>
                  <a:schemeClr val="bg1">
                    <a:alpha val="0"/>
                  </a:schemeClr>
                </a:solidFill>
              </a:ln>
              <a:solidFill>
                <a:srgbClr val="59836D"/>
              </a:solidFill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928662" y="1714488"/>
            <a:ext cx="757242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HY견고딕" pitchFamily="18" charset="-127"/>
                <a:ea typeface="HY견고딕" pitchFamily="18" charset="-127"/>
              </a:rPr>
              <a:t>Bugental</a:t>
            </a:r>
            <a:r>
              <a:rPr lang="en-US" altLang="ko-KR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HY견고딕" pitchFamily="18" charset="-127"/>
                <a:ea typeface="HY견고딕" pitchFamily="18" charset="-127"/>
              </a:rPr>
              <a:t>(1987)</a:t>
            </a:r>
            <a:endParaRPr lang="ko-KR" altLang="ko-KR" dirty="0">
              <a:solidFill>
                <a:schemeClr val="tx1">
                  <a:lumMod val="75000"/>
                  <a:lumOff val="25000"/>
                </a:schemeClr>
              </a:solidFill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00034" y="2285992"/>
            <a:ext cx="85725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5400" dirty="0" smtClean="0">
                <a:solidFill>
                  <a:schemeClr val="tx1">
                    <a:lumMod val="75000"/>
                    <a:lumOff val="25000"/>
                  </a:schemeClr>
                </a:solidFill>
                <a:sym typeface="Wingdings 2" panose="05020102010507070707" pitchFamily="18" charset="2"/>
              </a:rPr>
              <a:t></a:t>
            </a:r>
            <a:endParaRPr lang="ko-KR" altLang="en-US" sz="5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142976" y="2428868"/>
            <a:ext cx="74295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ko-KR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HY견고딕" pitchFamily="18" charset="-127"/>
                <a:ea typeface="HY견고딕" pitchFamily="18" charset="-127"/>
              </a:rPr>
              <a:t>상담자를</a:t>
            </a:r>
            <a:r>
              <a:rPr lang="en-US" altLang="ko-KR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HY견고딕" pitchFamily="18" charset="-127"/>
                <a:ea typeface="HY견고딕" pitchFamily="18" charset="-127"/>
              </a:rPr>
              <a:t> ‘</a:t>
            </a:r>
            <a:r>
              <a:rPr lang="ko-KR" altLang="ko-KR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HY견고딕" pitchFamily="18" charset="-127"/>
                <a:ea typeface="HY견고딕" pitchFamily="18" charset="-127"/>
              </a:rPr>
              <a:t>무관심한 관찰자</a:t>
            </a:r>
            <a:r>
              <a:rPr lang="en-US" altLang="ko-KR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HY견고딕" pitchFamily="18" charset="-127"/>
                <a:ea typeface="HY견고딕" pitchFamily="18" charset="-127"/>
                <a:sym typeface="Wingdings 2"/>
              </a:rPr>
              <a:t></a:t>
            </a:r>
            <a:r>
              <a:rPr lang="ko-KR" altLang="ko-KR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HY견고딕" pitchFamily="18" charset="-127"/>
                <a:ea typeface="HY견고딕" pitchFamily="18" charset="-127"/>
              </a:rPr>
              <a:t>기술자가 아니라 </a:t>
            </a:r>
            <a:r>
              <a:rPr lang="ko-KR" altLang="ko-KR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HY견고딕" pitchFamily="18" charset="-127"/>
                <a:ea typeface="HY견고딕" pitchFamily="18" charset="-127"/>
              </a:rPr>
              <a:t>내담자에게</a:t>
            </a:r>
            <a:r>
              <a:rPr lang="ko-KR" altLang="ko-KR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HY견고딕" pitchFamily="18" charset="-127"/>
                <a:ea typeface="HY견고딕" pitchFamily="18" charset="-127"/>
              </a:rPr>
              <a:t> 완전하게 살아있는 인간적인 친구</a:t>
            </a:r>
            <a:r>
              <a:rPr lang="en-US" altLang="ko-KR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HY견고딕" pitchFamily="18" charset="-127"/>
                <a:ea typeface="HY견고딕" pitchFamily="18" charset="-127"/>
              </a:rPr>
              <a:t>’</a:t>
            </a:r>
            <a:r>
              <a:rPr lang="ko-KR" altLang="ko-KR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HY견고딕" pitchFamily="18" charset="-127"/>
                <a:ea typeface="HY견고딕" pitchFamily="18" charset="-127"/>
              </a:rPr>
              <a:t>라고 묘사</a:t>
            </a:r>
            <a:endParaRPr lang="ko-KR" altLang="ko-KR" dirty="0">
              <a:solidFill>
                <a:schemeClr val="tx1">
                  <a:lumMod val="75000"/>
                  <a:lumOff val="25000"/>
                </a:schemeClr>
              </a:solidFill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214414" y="3571876"/>
            <a:ext cx="678661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ko-KR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HY견고딕" pitchFamily="18" charset="-127"/>
                <a:ea typeface="HY견고딕" pitchFamily="18" charset="-127"/>
              </a:rPr>
              <a:t>상담자의 존재 자체가 상담관계에서 매우 중요한 역할을 한다는 점을 강조하면서 많은 상담자가 이 점을 간과하고 있다고 지적</a:t>
            </a:r>
            <a:endParaRPr lang="ko-KR" altLang="ko-KR" dirty="0">
              <a:solidFill>
                <a:schemeClr val="tx1">
                  <a:lumMod val="75000"/>
                  <a:lumOff val="25000"/>
                </a:schemeClr>
              </a:solidFill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500034" y="3500438"/>
            <a:ext cx="85725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5400" dirty="0" smtClean="0">
                <a:solidFill>
                  <a:schemeClr val="tx1">
                    <a:lumMod val="75000"/>
                    <a:lumOff val="25000"/>
                  </a:schemeClr>
                </a:solidFill>
                <a:sym typeface="Wingdings 2" panose="05020102010507070707" pitchFamily="18" charset="2"/>
              </a:rPr>
              <a:t></a:t>
            </a:r>
            <a:endParaRPr lang="ko-KR" altLang="en-US" sz="5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214414" y="4929198"/>
            <a:ext cx="72152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ko-KR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HY견고딕" pitchFamily="18" charset="-127"/>
                <a:ea typeface="HY견고딕" pitchFamily="18" charset="-127"/>
              </a:rPr>
              <a:t>상담관계의 핵심은 </a:t>
            </a:r>
            <a:r>
              <a:rPr lang="ko-KR" altLang="ko-KR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HY견고딕" pitchFamily="18" charset="-127"/>
                <a:ea typeface="HY견고딕" pitchFamily="18" charset="-127"/>
              </a:rPr>
              <a:t>내담자를</a:t>
            </a:r>
            <a:r>
              <a:rPr lang="ko-KR" altLang="ko-KR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HY견고딕" pitchFamily="18" charset="-127"/>
                <a:ea typeface="HY견고딕" pitchFamily="18" charset="-127"/>
              </a:rPr>
              <a:t> 존중하는 상담자의 태도에 달려 있음</a:t>
            </a:r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571472" y="4643446"/>
            <a:ext cx="85725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5400" dirty="0" smtClean="0">
                <a:solidFill>
                  <a:schemeClr val="tx1">
                    <a:lumMod val="75000"/>
                    <a:lumOff val="25000"/>
                  </a:schemeClr>
                </a:solidFill>
                <a:sym typeface="Wingdings 2" panose="05020102010507070707" pitchFamily="18" charset="2"/>
              </a:rPr>
              <a:t></a:t>
            </a:r>
            <a:endParaRPr lang="ko-KR" altLang="en-US" sz="5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4A4A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직사각형 7"/>
          <p:cNvSpPr/>
          <p:nvPr/>
        </p:nvSpPr>
        <p:spPr>
          <a:xfrm>
            <a:off x="285720" y="785794"/>
            <a:ext cx="8572560" cy="564360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직사각형 6"/>
          <p:cNvSpPr/>
          <p:nvPr/>
        </p:nvSpPr>
        <p:spPr>
          <a:xfrm>
            <a:off x="285720" y="500042"/>
            <a:ext cx="8572560" cy="285752"/>
          </a:xfrm>
          <a:prstGeom prst="rect">
            <a:avLst/>
          </a:prstGeom>
          <a:solidFill>
            <a:srgbClr val="7BB2B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직사각형 5"/>
          <p:cNvSpPr/>
          <p:nvPr/>
        </p:nvSpPr>
        <p:spPr>
          <a:xfrm>
            <a:off x="285720" y="6143644"/>
            <a:ext cx="8572560" cy="285752"/>
          </a:xfrm>
          <a:prstGeom prst="rect">
            <a:avLst/>
          </a:prstGeom>
          <a:solidFill>
            <a:srgbClr val="7BB2B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" name="TextBox 11"/>
          <p:cNvSpPr txBox="1"/>
          <p:nvPr/>
        </p:nvSpPr>
        <p:spPr>
          <a:xfrm>
            <a:off x="500034" y="1000108"/>
            <a:ext cx="235745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59836D"/>
                </a:solidFill>
                <a:latin typeface="-윤고딕360" pitchFamily="18" charset="-127"/>
                <a:ea typeface="-윤고딕360" pitchFamily="18" charset="-127"/>
              </a:rPr>
              <a:t>04) </a:t>
            </a:r>
            <a:r>
              <a:rPr lang="ko-KR" altLang="en-US" sz="24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59836D"/>
                </a:solidFill>
                <a:latin typeface="HY견고딕" pitchFamily="18" charset="-127"/>
                <a:ea typeface="HY견고딕" pitchFamily="18" charset="-127"/>
              </a:rPr>
              <a:t>상담기법</a:t>
            </a:r>
            <a:endParaRPr lang="ko-KR" altLang="en-US" sz="2400" b="1" dirty="0">
              <a:ln>
                <a:solidFill>
                  <a:schemeClr val="bg1">
                    <a:alpha val="0"/>
                  </a:schemeClr>
                </a:solidFill>
              </a:ln>
              <a:solidFill>
                <a:srgbClr val="59836D"/>
              </a:solidFill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13" name="직사각형 12"/>
          <p:cNvSpPr/>
          <p:nvPr/>
        </p:nvSpPr>
        <p:spPr>
          <a:xfrm>
            <a:off x="1071538" y="1824572"/>
            <a:ext cx="142876" cy="142876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" name="TextBox 13"/>
          <p:cNvSpPr txBox="1"/>
          <p:nvPr/>
        </p:nvSpPr>
        <p:spPr>
          <a:xfrm>
            <a:off x="1214412" y="1714488"/>
            <a:ext cx="700092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ko-KR" altLang="ko-KR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HY견고딕" pitchFamily="18" charset="-127"/>
                <a:ea typeface="HY견고딕" pitchFamily="18" charset="-127"/>
              </a:rPr>
              <a:t>실존주의 상담은 상답기법을 활용하는 이론적 접근이라기보다는 상담자가 가지고 있는 인간의 실존적 본질에 대한 이해와 이를 바탕으로 한 상담자의 인간으로서의 태도를 더욱 강조</a:t>
            </a:r>
            <a:endParaRPr lang="ko-KR" altLang="ko-KR" dirty="0"/>
          </a:p>
        </p:txBody>
      </p:sp>
      <p:sp>
        <p:nvSpPr>
          <p:cNvPr id="9" name="TextBox 8"/>
          <p:cNvSpPr txBox="1"/>
          <p:nvPr/>
        </p:nvSpPr>
        <p:spPr>
          <a:xfrm>
            <a:off x="1214414" y="2857496"/>
            <a:ext cx="621510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HY견고딕" pitchFamily="18" charset="-127"/>
                <a:ea typeface="HY견고딕" pitchFamily="18" charset="-127"/>
              </a:rPr>
              <a:t>Van </a:t>
            </a:r>
            <a:r>
              <a:rPr lang="en-US" altLang="ko-KR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HY견고딕" pitchFamily="18" charset="-127"/>
                <a:ea typeface="HY견고딕" pitchFamily="18" charset="-127"/>
              </a:rPr>
              <a:t>Deurzen</a:t>
            </a:r>
            <a:r>
              <a:rPr lang="en-US" altLang="ko-KR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HY견고딕" pitchFamily="18" charset="-127"/>
                <a:ea typeface="HY견고딕" pitchFamily="18" charset="-127"/>
              </a:rPr>
              <a:t> - Smith(1990)</a:t>
            </a:r>
            <a:r>
              <a:rPr lang="ko-KR" altLang="ko-KR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HY견고딕" pitchFamily="18" charset="-127"/>
                <a:ea typeface="HY견고딕" pitchFamily="18" charset="-127"/>
              </a:rPr>
              <a:t>는 실존적 접근에서 상담자 자신의 태도의 중요성을 지적하면서 상담자 자신이 충분한 깊이와 개방성에 도달해 있어야 함을 강조</a:t>
            </a:r>
            <a:endParaRPr lang="ko-KR" altLang="ko-KR" dirty="0">
              <a:solidFill>
                <a:schemeClr val="tx1">
                  <a:lumMod val="75000"/>
                  <a:lumOff val="25000"/>
                </a:schemeClr>
              </a:solidFill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285852" y="4214818"/>
            <a:ext cx="635798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ko-KR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HY견고딕" pitchFamily="18" charset="-127"/>
                <a:ea typeface="HY견고딕" pitchFamily="18" charset="-127"/>
              </a:rPr>
              <a:t>실존주의 접근 상담에서 상담자는 </a:t>
            </a:r>
            <a:r>
              <a:rPr lang="ko-KR" altLang="ko-KR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HY견고딕" pitchFamily="18" charset="-127"/>
                <a:ea typeface="HY견고딕" pitchFamily="18" charset="-127"/>
              </a:rPr>
              <a:t>내담자와</a:t>
            </a:r>
            <a:r>
              <a:rPr lang="ko-KR" altLang="ko-KR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HY견고딕" pitchFamily="18" charset="-127"/>
                <a:ea typeface="HY견고딕" pitchFamily="18" charset="-127"/>
              </a:rPr>
              <a:t> 인간 대 인간으로서의 진솔한 관계를 형성하는 데 초점을 두기 때문에 상담자 자신에 대한 자기개방 사용에 있어서도 다른 이론적 접근을 취하는 상담자보다 유연</a:t>
            </a:r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11" name="직사각형 10"/>
          <p:cNvSpPr/>
          <p:nvPr/>
        </p:nvSpPr>
        <p:spPr>
          <a:xfrm>
            <a:off x="1071538" y="3071810"/>
            <a:ext cx="142876" cy="142876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" name="직사각형 14"/>
          <p:cNvSpPr/>
          <p:nvPr/>
        </p:nvSpPr>
        <p:spPr>
          <a:xfrm>
            <a:off x="1071538" y="4357694"/>
            <a:ext cx="142876" cy="142876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4A4A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직사각형 7"/>
          <p:cNvSpPr/>
          <p:nvPr/>
        </p:nvSpPr>
        <p:spPr>
          <a:xfrm>
            <a:off x="285720" y="785794"/>
            <a:ext cx="8572560" cy="564360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직사각형 6"/>
          <p:cNvSpPr/>
          <p:nvPr/>
        </p:nvSpPr>
        <p:spPr>
          <a:xfrm>
            <a:off x="285720" y="500042"/>
            <a:ext cx="8572560" cy="285752"/>
          </a:xfrm>
          <a:prstGeom prst="rect">
            <a:avLst/>
          </a:prstGeom>
          <a:solidFill>
            <a:srgbClr val="7BB2B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직사각형 5"/>
          <p:cNvSpPr/>
          <p:nvPr/>
        </p:nvSpPr>
        <p:spPr>
          <a:xfrm>
            <a:off x="285720" y="6143644"/>
            <a:ext cx="8572560" cy="285752"/>
          </a:xfrm>
          <a:prstGeom prst="rect">
            <a:avLst/>
          </a:prstGeom>
          <a:solidFill>
            <a:srgbClr val="7BB2B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" name="TextBox 11"/>
          <p:cNvSpPr txBox="1"/>
          <p:nvPr/>
        </p:nvSpPr>
        <p:spPr>
          <a:xfrm>
            <a:off x="500034" y="1000108"/>
            <a:ext cx="235745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59836D"/>
                </a:solidFill>
                <a:latin typeface="-윤고딕360" pitchFamily="18" charset="-127"/>
                <a:ea typeface="-윤고딕360" pitchFamily="18" charset="-127"/>
              </a:rPr>
              <a:t>04) </a:t>
            </a:r>
            <a:r>
              <a:rPr lang="ko-KR" altLang="en-US" sz="24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59836D"/>
                </a:solidFill>
                <a:latin typeface="HY견고딕" pitchFamily="18" charset="-127"/>
                <a:ea typeface="HY견고딕" pitchFamily="18" charset="-127"/>
              </a:rPr>
              <a:t>상담기법</a:t>
            </a:r>
            <a:endParaRPr lang="ko-KR" altLang="en-US" sz="2400" b="1" dirty="0">
              <a:ln>
                <a:solidFill>
                  <a:schemeClr val="bg1">
                    <a:alpha val="0"/>
                  </a:schemeClr>
                </a:solidFill>
              </a:ln>
              <a:solidFill>
                <a:srgbClr val="59836D"/>
              </a:solidFill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13" name="직사각형 12"/>
          <p:cNvSpPr/>
          <p:nvPr/>
        </p:nvSpPr>
        <p:spPr>
          <a:xfrm>
            <a:off x="1071538" y="1824572"/>
            <a:ext cx="142876" cy="142876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" name="TextBox 13"/>
          <p:cNvSpPr txBox="1"/>
          <p:nvPr/>
        </p:nvSpPr>
        <p:spPr>
          <a:xfrm>
            <a:off x="1214412" y="1714488"/>
            <a:ext cx="642942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ko-KR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HY견고딕" pitchFamily="18" charset="-127"/>
                <a:ea typeface="HY견고딕" pitchFamily="18" charset="-127"/>
              </a:rPr>
              <a:t>실존주의 상담에서 상담자와 </a:t>
            </a:r>
            <a:r>
              <a:rPr lang="ko-KR" altLang="ko-KR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HY견고딕" pitchFamily="18" charset="-127"/>
                <a:ea typeface="HY견고딕" pitchFamily="18" charset="-127"/>
              </a:rPr>
              <a:t>내담자</a:t>
            </a:r>
            <a:r>
              <a:rPr lang="ko-KR" altLang="ko-KR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HY견고딕" pitchFamily="18" charset="-127"/>
                <a:ea typeface="HY견고딕" pitchFamily="18" charset="-127"/>
              </a:rPr>
              <a:t> 간에 진솔하고 </a:t>
            </a:r>
            <a:r>
              <a:rPr lang="ko-KR" altLang="ko-KR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HY견고딕" pitchFamily="18" charset="-127"/>
                <a:ea typeface="HY견고딕" pitchFamily="18" charset="-127"/>
              </a:rPr>
              <a:t>신뢰로운</a:t>
            </a:r>
            <a:r>
              <a:rPr lang="ko-KR" altLang="ko-KR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HY견고딕" pitchFamily="18" charset="-127"/>
                <a:ea typeface="HY견고딕" pitchFamily="18" charset="-127"/>
              </a:rPr>
              <a:t> 관계가 형성되고 나면 상담자는 내담자가 자신의 가장 깊은 내면의 경험들을 탐색할 수 있도록 </a:t>
            </a:r>
            <a:r>
              <a:rPr lang="ko-KR" altLang="en-US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HY견고딕" pitchFamily="18" charset="-127"/>
                <a:ea typeface="HY견고딕" pitchFamily="18" charset="-127"/>
              </a:rPr>
              <a:t>도움</a:t>
            </a:r>
            <a:endParaRPr lang="ko-KR" altLang="en-US" dirty="0">
              <a:ln>
                <a:solidFill>
                  <a:schemeClr val="bg1">
                    <a:alpha val="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214414" y="3071810"/>
            <a:ext cx="65008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ko-KR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HY견고딕" pitchFamily="18" charset="-127"/>
                <a:ea typeface="HY견고딕" pitchFamily="18" charset="-127"/>
              </a:rPr>
              <a:t>내담자가 일상에서 겪게 되는 문제들은 실존적 불안과 관련</a:t>
            </a:r>
            <a:r>
              <a:rPr lang="ko-KR" altLang="en-US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HY견고딕" pitchFamily="18" charset="-127"/>
                <a:ea typeface="HY견고딕" pitchFamily="18" charset="-127"/>
              </a:rPr>
              <a:t>됨</a:t>
            </a:r>
            <a:r>
              <a:rPr lang="en-US" altLang="ko-KR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HY견고딕" pitchFamily="18" charset="-127"/>
                <a:ea typeface="HY견고딕" pitchFamily="18" charset="-127"/>
              </a:rPr>
              <a:t> </a:t>
            </a:r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10" name="직사각형 9"/>
          <p:cNvSpPr/>
          <p:nvPr/>
        </p:nvSpPr>
        <p:spPr>
          <a:xfrm>
            <a:off x="1071538" y="3143248"/>
            <a:ext cx="142876" cy="142876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오른쪽 화살표 10"/>
          <p:cNvSpPr/>
          <p:nvPr/>
        </p:nvSpPr>
        <p:spPr>
          <a:xfrm>
            <a:off x="571472" y="4429132"/>
            <a:ext cx="1143008" cy="928694"/>
          </a:xfrm>
          <a:prstGeom prst="rightArrow">
            <a:avLst/>
          </a:prstGeom>
          <a:solidFill>
            <a:srgbClr val="7BB2B5">
              <a:alpha val="62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HY견고딕" pitchFamily="18" charset="-127"/>
                <a:ea typeface="HY견고딕" pitchFamily="18" charset="-127"/>
              </a:rPr>
              <a:t>따라서</a:t>
            </a:r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928794" y="4214818"/>
            <a:ext cx="628654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ko-KR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HY견고딕" pitchFamily="18" charset="-127"/>
                <a:ea typeface="HY견고딕" pitchFamily="18" charset="-127"/>
              </a:rPr>
              <a:t>상담자는 내담자가 자신의 실존적 제한을 자각하고 자신의 선택의 자유와 이에 대한 책임을 가질 수 있도록 하기 위해 </a:t>
            </a:r>
            <a:r>
              <a:rPr lang="ko-KR" altLang="ko-KR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HY견고딕" pitchFamily="18" charset="-127"/>
                <a:ea typeface="HY견고딕" pitchFamily="18" charset="-127"/>
              </a:rPr>
              <a:t>내담자에게</a:t>
            </a:r>
            <a:r>
              <a:rPr lang="ko-KR" altLang="ko-KR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HY견고딕" pitchFamily="18" charset="-127"/>
                <a:ea typeface="HY견고딕" pitchFamily="18" charset="-127"/>
              </a:rPr>
              <a:t> 제한된 실존과 이를 피하고자 했던 삶의 존재방식들을 직면시키는 기법을 활용할 수 있다</a:t>
            </a:r>
            <a:r>
              <a:rPr lang="en-US" altLang="ko-KR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HY견고딕" pitchFamily="18" charset="-127"/>
                <a:ea typeface="HY견고딕" pitchFamily="18" charset="-127"/>
              </a:rPr>
              <a:t>.</a:t>
            </a:r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  <a:latin typeface="HY견고딕" pitchFamily="18" charset="-127"/>
              <a:ea typeface="HY견고딕" pitchFamily="18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5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4A4A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직사각형 7"/>
          <p:cNvSpPr/>
          <p:nvPr/>
        </p:nvSpPr>
        <p:spPr>
          <a:xfrm>
            <a:off x="285720" y="785794"/>
            <a:ext cx="8572560" cy="564360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직사각형 6"/>
          <p:cNvSpPr/>
          <p:nvPr/>
        </p:nvSpPr>
        <p:spPr>
          <a:xfrm>
            <a:off x="285720" y="500042"/>
            <a:ext cx="8572560" cy="285752"/>
          </a:xfrm>
          <a:prstGeom prst="rect">
            <a:avLst/>
          </a:prstGeom>
          <a:solidFill>
            <a:srgbClr val="7BB2B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직사각형 5"/>
          <p:cNvSpPr/>
          <p:nvPr/>
        </p:nvSpPr>
        <p:spPr>
          <a:xfrm>
            <a:off x="285720" y="6143644"/>
            <a:ext cx="8572560" cy="285752"/>
          </a:xfrm>
          <a:prstGeom prst="rect">
            <a:avLst/>
          </a:prstGeom>
          <a:solidFill>
            <a:srgbClr val="7BB2B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" name="TextBox 11"/>
          <p:cNvSpPr txBox="1"/>
          <p:nvPr/>
        </p:nvSpPr>
        <p:spPr>
          <a:xfrm>
            <a:off x="500034" y="1000108"/>
            <a:ext cx="235745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59836D"/>
                </a:solidFill>
                <a:latin typeface="-윤고딕360" pitchFamily="18" charset="-127"/>
                <a:ea typeface="-윤고딕360" pitchFamily="18" charset="-127"/>
              </a:rPr>
              <a:t>04) </a:t>
            </a:r>
            <a:r>
              <a:rPr lang="ko-KR" altLang="en-US" sz="24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59836D"/>
                </a:solidFill>
                <a:latin typeface="HY견고딕" pitchFamily="18" charset="-127"/>
                <a:ea typeface="HY견고딕" pitchFamily="18" charset="-127"/>
              </a:rPr>
              <a:t>상담기법</a:t>
            </a:r>
            <a:endParaRPr lang="ko-KR" altLang="en-US" sz="2400" b="1" dirty="0">
              <a:ln>
                <a:solidFill>
                  <a:schemeClr val="bg1">
                    <a:alpha val="0"/>
                  </a:schemeClr>
                </a:solidFill>
              </a:ln>
              <a:solidFill>
                <a:srgbClr val="59836D"/>
              </a:solidFill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785786" y="1857364"/>
            <a:ext cx="778674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altLang="ko-KR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4A4A4C"/>
                </a:solidFill>
                <a:latin typeface="HY견고딕" pitchFamily="18" charset="-127"/>
                <a:ea typeface="HY견고딕" pitchFamily="18" charset="-127"/>
              </a:rPr>
              <a:t>※ </a:t>
            </a:r>
            <a:r>
              <a:rPr lang="ko-KR" altLang="ko-KR" dirty="0" smtClean="0">
                <a:solidFill>
                  <a:srgbClr val="4A4A4C"/>
                </a:solidFill>
                <a:latin typeface="HY견고딕" pitchFamily="18" charset="-127"/>
                <a:ea typeface="HY견고딕" pitchFamily="18" charset="-127"/>
              </a:rPr>
              <a:t>실존주의적 상담은 어떤 한 가지 기법에 제한되는 것이 아니라 철학적</a:t>
            </a:r>
            <a:r>
              <a:rPr lang="en-US" altLang="ko-KR" dirty="0" smtClean="0">
                <a:solidFill>
                  <a:srgbClr val="4A4A4C"/>
                </a:solidFill>
                <a:latin typeface="HY견고딕" pitchFamily="18" charset="-127"/>
                <a:ea typeface="HY견고딕" pitchFamily="18" charset="-127"/>
              </a:rPr>
              <a:t>, </a:t>
            </a:r>
            <a:r>
              <a:rPr lang="ko-KR" altLang="ko-KR" dirty="0" smtClean="0">
                <a:solidFill>
                  <a:srgbClr val="4A4A4C"/>
                </a:solidFill>
                <a:latin typeface="HY견고딕" pitchFamily="18" charset="-127"/>
                <a:ea typeface="HY견고딕" pitchFamily="18" charset="-127"/>
              </a:rPr>
              <a:t>심리학적</a:t>
            </a:r>
            <a:r>
              <a:rPr lang="en-US" altLang="ko-KR" dirty="0" smtClean="0">
                <a:solidFill>
                  <a:srgbClr val="4A4A4C"/>
                </a:solidFill>
                <a:latin typeface="HY견고딕" pitchFamily="18" charset="-127"/>
                <a:ea typeface="HY견고딕" pitchFamily="18" charset="-127"/>
              </a:rPr>
              <a:t>, </a:t>
            </a:r>
            <a:r>
              <a:rPr lang="ko-KR" altLang="ko-KR" dirty="0" smtClean="0">
                <a:solidFill>
                  <a:srgbClr val="4A4A4C"/>
                </a:solidFill>
                <a:latin typeface="HY견고딕" pitchFamily="18" charset="-127"/>
                <a:ea typeface="HY견고딕" pitchFamily="18" charset="-127"/>
              </a:rPr>
              <a:t>정신적 모든 영역에 관련되는 다양한 </a:t>
            </a:r>
            <a:r>
              <a:rPr lang="ko-KR" altLang="ko-KR" dirty="0" smtClean="0">
                <a:solidFill>
                  <a:srgbClr val="C00000"/>
                </a:solidFill>
                <a:latin typeface="HY견고딕" pitchFamily="18" charset="-127"/>
                <a:ea typeface="HY견고딕" pitchFamily="18" charset="-127"/>
              </a:rPr>
              <a:t>기법</a:t>
            </a:r>
            <a:r>
              <a:rPr lang="ko-KR" altLang="ko-KR" dirty="0" smtClean="0">
                <a:solidFill>
                  <a:srgbClr val="4A4A4C"/>
                </a:solidFill>
                <a:latin typeface="HY견고딕" pitchFamily="18" charset="-127"/>
                <a:ea typeface="HY견고딕" pitchFamily="18" charset="-127"/>
              </a:rPr>
              <a:t>들이 활용될 수 있다</a:t>
            </a:r>
            <a:r>
              <a:rPr lang="en-US" altLang="ko-KR" dirty="0" smtClean="0">
                <a:solidFill>
                  <a:srgbClr val="4A4A4C"/>
                </a:solidFill>
                <a:latin typeface="HY견고딕" pitchFamily="18" charset="-127"/>
                <a:ea typeface="HY견고딕" pitchFamily="18" charset="-127"/>
              </a:rPr>
              <a:t>.</a:t>
            </a:r>
            <a:endParaRPr lang="ko-KR" altLang="ko-KR" dirty="0">
              <a:solidFill>
                <a:srgbClr val="4A4A4C"/>
              </a:solidFill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11" name="갈매기형 수장 10"/>
          <p:cNvSpPr/>
          <p:nvPr/>
        </p:nvSpPr>
        <p:spPr>
          <a:xfrm>
            <a:off x="714348" y="3071810"/>
            <a:ext cx="182699" cy="239221"/>
          </a:xfrm>
          <a:prstGeom prst="chevron">
            <a:avLst/>
          </a:prstGeom>
          <a:solidFill>
            <a:srgbClr val="27212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5" name="갈매기형 수장 14"/>
          <p:cNvSpPr/>
          <p:nvPr/>
        </p:nvSpPr>
        <p:spPr>
          <a:xfrm>
            <a:off x="928662" y="3071810"/>
            <a:ext cx="182699" cy="239221"/>
          </a:xfrm>
          <a:prstGeom prst="chevron">
            <a:avLst/>
          </a:prstGeom>
          <a:solidFill>
            <a:srgbClr val="27212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214414" y="3000372"/>
            <a:ext cx="6786610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ko-KR" altLang="ko-KR" sz="2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HY견고딕" pitchFamily="18" charset="-127"/>
                <a:ea typeface="HY견고딕" pitchFamily="18" charset="-127"/>
              </a:rPr>
              <a:t>역설적 의도</a:t>
            </a:r>
          </a:p>
          <a:p>
            <a:endParaRPr lang="en-US" altLang="ko-KR" dirty="0" smtClean="0">
              <a:solidFill>
                <a:schemeClr val="tx1">
                  <a:lumMod val="75000"/>
                  <a:lumOff val="25000"/>
                </a:schemeClr>
              </a:solidFill>
              <a:latin typeface="HY견고딕" pitchFamily="18" charset="-127"/>
              <a:ea typeface="HY견고딕" pitchFamily="18" charset="-127"/>
            </a:endParaRPr>
          </a:p>
          <a:p>
            <a:r>
              <a:rPr lang="ko-KR" altLang="ko-KR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HY견고딕" pitchFamily="18" charset="-127"/>
                <a:ea typeface="HY견고딕" pitchFamily="18" charset="-127"/>
              </a:rPr>
              <a:t>내담자가 갖는 예기적 불안을 제거함으로써 </a:t>
            </a:r>
            <a:r>
              <a:rPr lang="ko-KR" altLang="ko-KR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HY견고딕" pitchFamily="18" charset="-127"/>
                <a:ea typeface="HY견고딕" pitchFamily="18" charset="-127"/>
              </a:rPr>
              <a:t>강박증이나</a:t>
            </a:r>
            <a:r>
              <a:rPr lang="ko-KR" altLang="ko-KR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HY견고딕" pitchFamily="18" charset="-127"/>
                <a:ea typeface="HY견고딕" pitchFamily="18" charset="-127"/>
              </a:rPr>
              <a:t> 공포로부터 벗어나도록 하는 기법</a:t>
            </a:r>
            <a:endParaRPr lang="ko-KR" altLang="ko-KR" dirty="0">
              <a:solidFill>
                <a:schemeClr val="tx1">
                  <a:lumMod val="75000"/>
                  <a:lumOff val="25000"/>
                </a:schemeClr>
              </a:solidFill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18" name="갈매기형 수장 17"/>
          <p:cNvSpPr/>
          <p:nvPr/>
        </p:nvSpPr>
        <p:spPr>
          <a:xfrm>
            <a:off x="714348" y="4786322"/>
            <a:ext cx="182699" cy="239221"/>
          </a:xfrm>
          <a:prstGeom prst="chevron">
            <a:avLst/>
          </a:prstGeom>
          <a:solidFill>
            <a:srgbClr val="27212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9" name="갈매기형 수장 18"/>
          <p:cNvSpPr/>
          <p:nvPr/>
        </p:nvSpPr>
        <p:spPr>
          <a:xfrm>
            <a:off x="928662" y="4786322"/>
            <a:ext cx="182699" cy="239221"/>
          </a:xfrm>
          <a:prstGeom prst="chevron">
            <a:avLst/>
          </a:prstGeom>
          <a:solidFill>
            <a:srgbClr val="27212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1285852" y="4643446"/>
            <a:ext cx="7215238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ko-KR" altLang="ko-KR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HY견고딕" pitchFamily="18" charset="-127"/>
                <a:ea typeface="HY견고딕" pitchFamily="18" charset="-127"/>
              </a:rPr>
              <a:t>역반영</a:t>
            </a:r>
            <a:endParaRPr lang="ko-KR" altLang="ko-KR" sz="2400" dirty="0" smtClean="0">
              <a:solidFill>
                <a:schemeClr val="tx1">
                  <a:lumMod val="75000"/>
                  <a:lumOff val="25000"/>
                </a:schemeClr>
              </a:solidFill>
              <a:latin typeface="HY견고딕" pitchFamily="18" charset="-127"/>
              <a:ea typeface="HY견고딕" pitchFamily="18" charset="-127"/>
            </a:endParaRPr>
          </a:p>
          <a:p>
            <a:endParaRPr lang="en-US" altLang="ko-KR" dirty="0" smtClean="0">
              <a:solidFill>
                <a:schemeClr val="tx1">
                  <a:lumMod val="75000"/>
                  <a:lumOff val="25000"/>
                </a:schemeClr>
              </a:solidFill>
              <a:latin typeface="HY견고딕" pitchFamily="18" charset="-127"/>
              <a:ea typeface="HY견고딕" pitchFamily="18" charset="-127"/>
            </a:endParaRPr>
          </a:p>
          <a:p>
            <a:r>
              <a:rPr lang="ko-KR" altLang="ko-KR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HY견고딕" pitchFamily="18" charset="-127"/>
                <a:ea typeface="HY견고딕" pitchFamily="18" charset="-127"/>
              </a:rPr>
              <a:t>행동장애의 원인이 되는 </a:t>
            </a:r>
            <a:r>
              <a:rPr lang="ko-KR" altLang="ko-KR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HY견고딕" pitchFamily="18" charset="-127"/>
                <a:ea typeface="HY견고딕" pitchFamily="18" charset="-127"/>
              </a:rPr>
              <a:t>과잉된</a:t>
            </a:r>
            <a:r>
              <a:rPr lang="ko-KR" altLang="ko-KR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HY견고딕" pitchFamily="18" charset="-127"/>
                <a:ea typeface="HY견고딕" pitchFamily="18" charset="-127"/>
              </a:rPr>
              <a:t> 부의나 자기관찰을 다른 곳으로 돌림으로써 문제를 극복하는 기법</a:t>
            </a:r>
            <a:endParaRPr lang="ko-KR" altLang="ko-KR" dirty="0">
              <a:solidFill>
                <a:schemeClr val="tx1">
                  <a:lumMod val="75000"/>
                  <a:lumOff val="25000"/>
                </a:schemeClr>
              </a:solidFill>
              <a:latin typeface="HY견고딕" pitchFamily="18" charset="-127"/>
              <a:ea typeface="HY견고딕" pitchFamily="18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0" y="0"/>
            <a:ext cx="9144000" cy="3714752"/>
          </a:xfrm>
          <a:prstGeom prst="rect">
            <a:avLst/>
          </a:prstGeom>
          <a:solidFill>
            <a:srgbClr val="7BB2B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직사각형 4"/>
          <p:cNvSpPr/>
          <p:nvPr/>
        </p:nvSpPr>
        <p:spPr>
          <a:xfrm>
            <a:off x="0" y="3714752"/>
            <a:ext cx="9144000" cy="3143248"/>
          </a:xfrm>
          <a:prstGeom prst="rect">
            <a:avLst/>
          </a:prstGeom>
          <a:solidFill>
            <a:srgbClr val="4A4A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TextBox 7"/>
          <p:cNvSpPr txBox="1"/>
          <p:nvPr/>
        </p:nvSpPr>
        <p:spPr>
          <a:xfrm>
            <a:off x="428596" y="2791422"/>
            <a:ext cx="3798797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54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-윤고딕360" pitchFamily="18" charset="-127"/>
                <a:ea typeface="-윤고딕360" pitchFamily="18" charset="-127"/>
              </a:rPr>
              <a:t>Thank You</a:t>
            </a:r>
            <a:endParaRPr lang="ko-KR" altLang="en-US" sz="5400" dirty="0">
              <a:solidFill>
                <a:schemeClr val="tx1">
                  <a:lumMod val="85000"/>
                  <a:lumOff val="15000"/>
                </a:schemeClr>
              </a:solidFill>
              <a:latin typeface="-윤고딕360" pitchFamily="18" charset="-127"/>
              <a:ea typeface="-윤고딕360" pitchFamily="18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4A4A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 lang="ko-KR" altLang="en-US"/>
            </a:pPr>
            <a:endParaRPr lang="ko-KR" altLang="en-US"/>
          </a:p>
        </p:txBody>
      </p:sp>
      <p:sp>
        <p:nvSpPr>
          <p:cNvPr id="8" name="직사각형 7"/>
          <p:cNvSpPr/>
          <p:nvPr/>
        </p:nvSpPr>
        <p:spPr>
          <a:xfrm>
            <a:off x="285720" y="785794"/>
            <a:ext cx="8572560" cy="564360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>
              <a:lnSpc>
                <a:spcPct val="160000"/>
              </a:lnSpc>
              <a:defRPr lang="ko-KR" altLang="en-US"/>
            </a:pPr>
            <a:endParaRPr lang="en-US" altLang="ko-KR" b="0" i="0" spc="0">
              <a:solidFill>
                <a:srgbClr val="000000"/>
              </a:solidFill>
              <a:latin typeface="함초롬바탕"/>
            </a:endParaRPr>
          </a:p>
        </p:txBody>
      </p:sp>
      <p:sp>
        <p:nvSpPr>
          <p:cNvPr id="7" name="직사각형 6"/>
          <p:cNvSpPr/>
          <p:nvPr/>
        </p:nvSpPr>
        <p:spPr>
          <a:xfrm>
            <a:off x="285720" y="500042"/>
            <a:ext cx="8572560" cy="285752"/>
          </a:xfrm>
          <a:prstGeom prst="rect">
            <a:avLst/>
          </a:prstGeom>
          <a:solidFill>
            <a:srgbClr val="7BB2B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 lang="ko-KR" altLang="en-US"/>
            </a:pPr>
            <a:endParaRPr lang="ko-KR" altLang="en-US"/>
          </a:p>
        </p:txBody>
      </p:sp>
      <p:sp>
        <p:nvSpPr>
          <p:cNvPr id="6" name="직사각형 5"/>
          <p:cNvSpPr/>
          <p:nvPr/>
        </p:nvSpPr>
        <p:spPr>
          <a:xfrm>
            <a:off x="285720" y="6143644"/>
            <a:ext cx="8572560" cy="285752"/>
          </a:xfrm>
          <a:prstGeom prst="rect">
            <a:avLst/>
          </a:prstGeom>
          <a:solidFill>
            <a:srgbClr val="7BB2B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 lang="ko-KR" altLang="en-US"/>
            </a:pPr>
            <a:endParaRPr lang="ko-KR" altLang="en-US"/>
          </a:p>
        </p:txBody>
      </p:sp>
      <p:sp>
        <p:nvSpPr>
          <p:cNvPr id="27" name="TextBox 26"/>
          <p:cNvSpPr txBox="1"/>
          <p:nvPr/>
        </p:nvSpPr>
        <p:spPr>
          <a:xfrm>
            <a:off x="571472" y="1016483"/>
            <a:ext cx="235745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 lang="ko-KR" altLang="en-US"/>
            </a:pPr>
            <a:r>
              <a:rPr lang="en-US" altLang="ko-KR" sz="2400" b="1" dirty="0">
                <a:ln w="9525">
                  <a:solidFill>
                    <a:schemeClr val="bg1">
                      <a:alpha val="0"/>
                    </a:schemeClr>
                  </a:solidFill>
                </a:ln>
                <a:solidFill>
                  <a:srgbClr val="59836D"/>
                </a:solidFill>
                <a:latin typeface="HY견고딕"/>
                <a:ea typeface="HY견고딕"/>
              </a:rPr>
              <a:t>01 </a:t>
            </a:r>
            <a:r>
              <a:rPr lang="ko-KR" altLang="en-US" sz="2400" b="1" dirty="0">
                <a:ln w="9525">
                  <a:solidFill>
                    <a:schemeClr val="bg1">
                      <a:alpha val="0"/>
                    </a:schemeClr>
                  </a:solidFill>
                </a:ln>
                <a:solidFill>
                  <a:srgbClr val="59836D"/>
                </a:solidFill>
                <a:latin typeface="HY견고딕"/>
                <a:ea typeface="HY견고딕"/>
              </a:rPr>
              <a:t>상담이론</a:t>
            </a:r>
          </a:p>
        </p:txBody>
      </p:sp>
      <p:sp>
        <p:nvSpPr>
          <p:cNvPr id="28" name="직사각형 27"/>
          <p:cNvSpPr/>
          <p:nvPr/>
        </p:nvSpPr>
        <p:spPr>
          <a:xfrm>
            <a:off x="1115616" y="2060848"/>
            <a:ext cx="142876" cy="142876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 lang="ko-KR" altLang="en-US"/>
            </a:pPr>
            <a:endParaRPr lang="ko-KR" altLang="en-US"/>
          </a:p>
        </p:txBody>
      </p:sp>
      <p:sp>
        <p:nvSpPr>
          <p:cNvPr id="18" name="TextBox 17"/>
          <p:cNvSpPr txBox="1"/>
          <p:nvPr/>
        </p:nvSpPr>
        <p:spPr>
          <a:xfrm>
            <a:off x="1313782" y="1916832"/>
            <a:ext cx="6786610" cy="10054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algn="just" defTabSz="900000" eaLnBrk="1" latinLnBrk="1" hangingPunct="1">
              <a:defRPr lang="ko-KR" altLang="en-US"/>
            </a:pPr>
            <a:r>
              <a:rPr lang="ko-KR" altLang="en-US" sz="2000">
                <a:latin typeface="HY견고딕"/>
                <a:ea typeface="HY견고딕"/>
              </a:rPr>
              <a:t>실존주의 상담이론은 철학사상가들에 의해 주창된 실존 철학에</a:t>
            </a:r>
            <a:r>
              <a:rPr lang="ko-KR" altLang="en-US" sz="2000" b="0" i="0" u="none" kern="1200" baseline="0">
                <a:solidFill>
                  <a:srgbClr val="000000"/>
                </a:solidFill>
                <a:latin typeface="HY견고딕"/>
                <a:ea typeface="HY견고딕"/>
              </a:rPr>
              <a:t>서 시작된 실존과 연관된 주제들에 대한 관심에서 시작됨</a:t>
            </a:r>
          </a:p>
        </p:txBody>
      </p:sp>
      <p:sp>
        <p:nvSpPr>
          <p:cNvPr id="22" name="직사각형 21"/>
          <p:cNvSpPr/>
          <p:nvPr/>
        </p:nvSpPr>
        <p:spPr>
          <a:xfrm>
            <a:off x="1115616" y="3429000"/>
            <a:ext cx="142876" cy="142876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 lang="ko-KR" altLang="en-US"/>
            </a:pPr>
            <a:endParaRPr lang="ko-KR" altLang="en-US"/>
          </a:p>
        </p:txBody>
      </p:sp>
      <p:sp>
        <p:nvSpPr>
          <p:cNvPr id="25" name="TextBox 24"/>
          <p:cNvSpPr txBox="1"/>
          <p:nvPr/>
        </p:nvSpPr>
        <p:spPr>
          <a:xfrm>
            <a:off x="1331640" y="3290312"/>
            <a:ext cx="6715173" cy="10035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defRPr lang="ko-KR" altLang="en-US"/>
            </a:pPr>
            <a:r>
              <a:rPr lang="ko-KR" altLang="en-US" sz="2000">
                <a:latin typeface="HY견고딕"/>
                <a:ea typeface="HY견고딕"/>
              </a:rPr>
              <a:t>실존주의 상담은 다른 상담 이론에 비해 철학적인 면이 강조되며 상담기술보다는 인간관에 더 많은 관심을 가지는 상담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1384650" y="4437112"/>
            <a:ext cx="6643734" cy="99975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algn="just" defTabSz="900000" eaLnBrk="1" latinLnBrk="1" hangingPunct="1">
              <a:defRPr lang="ko-KR" altLang="en-US"/>
            </a:pPr>
            <a:r>
              <a:rPr lang="ko-KR" altLang="en-US" sz="2000">
                <a:latin typeface="HY견고딕"/>
                <a:ea typeface="HY견고딕"/>
              </a:rPr>
              <a:t>실존은 본질에 앞선다는 점</a:t>
            </a:r>
            <a:r>
              <a:rPr lang="en-US" altLang="ko-KR" sz="2000">
                <a:latin typeface="HY견고딕"/>
                <a:ea typeface="HY견고딕"/>
              </a:rPr>
              <a:t>, </a:t>
            </a:r>
            <a:r>
              <a:rPr lang="ko-KR" altLang="en-US" sz="2000">
                <a:latin typeface="HY견고딕"/>
                <a:ea typeface="HY견고딕"/>
              </a:rPr>
              <a:t>즉 자신의 본질은 자신이 존재하고</a:t>
            </a:r>
            <a:r>
              <a:rPr lang="ko-KR" altLang="en-US" sz="2000" b="0" i="0" u="none" kern="1200" baseline="0">
                <a:solidFill>
                  <a:srgbClr val="000000"/>
                </a:solidFill>
                <a:latin typeface="HY견고딕"/>
                <a:ea typeface="HY견고딕"/>
              </a:rPr>
              <a:t>난 뒤 자신의 자유 의지에 의해 선택하고 행동하고 책임지는 가운데 스스로 형성해 간다는 점을 강조한 사상</a:t>
            </a:r>
            <a:r>
              <a:rPr lang="ko-KR" altLang="en-US">
                <a:latin typeface="HY견고딕"/>
                <a:ea typeface="HY견고딕"/>
              </a:rPr>
              <a:t> </a:t>
            </a:r>
          </a:p>
        </p:txBody>
      </p:sp>
      <p:sp>
        <p:nvSpPr>
          <p:cNvPr id="33" name="직사각형 32"/>
          <p:cNvSpPr/>
          <p:nvPr/>
        </p:nvSpPr>
        <p:spPr>
          <a:xfrm>
            <a:off x="1115616" y="4654276"/>
            <a:ext cx="142876" cy="142876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 lang="ko-KR" altLang="en-US"/>
            </a:pPr>
            <a:endParaRPr lang="ko-KR" alt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 lang="ko-KR" altLang="en-US"/>
            </a:pP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 lang="ko-KR" altLang="en-US"/>
            </a:pPr>
            <a:endParaRPr lang="ko-KR" altLang="en-US"/>
          </a:p>
        </p:txBody>
      </p:sp>
      <p:sp>
        <p:nvSpPr>
          <p:cNvPr id="4" name="직사각형 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4A4A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 lang="ko-KR" altLang="en-US"/>
            </a:pPr>
            <a:endParaRPr lang="ko-KR" altLang="en-US"/>
          </a:p>
        </p:txBody>
      </p:sp>
      <p:sp>
        <p:nvSpPr>
          <p:cNvPr id="5" name="직사각형 7"/>
          <p:cNvSpPr/>
          <p:nvPr/>
        </p:nvSpPr>
        <p:spPr>
          <a:xfrm>
            <a:off x="285720" y="785794"/>
            <a:ext cx="8572560" cy="564360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>
              <a:lnSpc>
                <a:spcPct val="160000"/>
              </a:lnSpc>
              <a:defRPr lang="ko-KR" altLang="en-US"/>
            </a:pPr>
            <a:endParaRPr lang="en-US" altLang="ko-KR" b="0" i="0" spc="0">
              <a:solidFill>
                <a:srgbClr val="000000"/>
              </a:solidFill>
              <a:latin typeface="함초롬바탕"/>
            </a:endParaRPr>
          </a:p>
        </p:txBody>
      </p:sp>
      <p:sp>
        <p:nvSpPr>
          <p:cNvPr id="6" name="직사각형 6"/>
          <p:cNvSpPr/>
          <p:nvPr/>
        </p:nvSpPr>
        <p:spPr>
          <a:xfrm>
            <a:off x="285720" y="500042"/>
            <a:ext cx="8572560" cy="285752"/>
          </a:xfrm>
          <a:prstGeom prst="rect">
            <a:avLst/>
          </a:prstGeom>
          <a:solidFill>
            <a:srgbClr val="7BB2B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 lang="ko-KR" altLang="en-US"/>
            </a:pPr>
            <a:endParaRPr lang="ko-KR" altLang="en-US"/>
          </a:p>
        </p:txBody>
      </p:sp>
      <p:sp>
        <p:nvSpPr>
          <p:cNvPr id="7" name="직사각형 5"/>
          <p:cNvSpPr/>
          <p:nvPr/>
        </p:nvSpPr>
        <p:spPr>
          <a:xfrm>
            <a:off x="285720" y="6143644"/>
            <a:ext cx="8572560" cy="285752"/>
          </a:xfrm>
          <a:prstGeom prst="rect">
            <a:avLst/>
          </a:prstGeom>
          <a:solidFill>
            <a:srgbClr val="7BB2B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 lang="ko-KR" altLang="en-US"/>
            </a:pPr>
            <a:endParaRPr lang="ko-KR" altLang="en-US"/>
          </a:p>
        </p:txBody>
      </p:sp>
      <p:sp>
        <p:nvSpPr>
          <p:cNvPr id="8" name="TextBox 33"/>
          <p:cNvSpPr txBox="1"/>
          <p:nvPr/>
        </p:nvSpPr>
        <p:spPr>
          <a:xfrm>
            <a:off x="1250132" y="1925188"/>
            <a:ext cx="6643734" cy="24925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defRPr lang="ko-KR" altLang="en-US"/>
            </a:pPr>
            <a:r>
              <a:rPr lang="ko-KR" altLang="en-US" sz="2000" dirty="0">
                <a:latin typeface="HY견고딕"/>
                <a:ea typeface="HY견고딕"/>
              </a:rPr>
              <a:t>정신분석이론과 행동주의이론은 인간 본래의 의미를 찾는 데 한계가 있음을 깨닫고 내담자의 실존 또는 있는 그대로의 경험을 중시하고 그것의 의미와 가치를 실현시키는데 관심을 갖게 됨</a:t>
            </a:r>
            <a:r>
              <a:rPr lang="en-US" altLang="ko-KR" sz="2000" dirty="0">
                <a:latin typeface="HY견고딕"/>
                <a:ea typeface="HY견고딕"/>
              </a:rPr>
              <a:t>.</a:t>
            </a:r>
            <a:r>
              <a:rPr lang="ko-KR" altLang="en-US" sz="2000" dirty="0">
                <a:latin typeface="HY견고딕"/>
                <a:ea typeface="HY견고딕"/>
              </a:rPr>
              <a:t> 이러한 실존철학의 핵심 주제들을 상담 및 심리치료에 적용하고자 했던 </a:t>
            </a:r>
            <a:r>
              <a:rPr lang="en-US" altLang="ko-KR" sz="2000" dirty="0">
                <a:latin typeface="HY견고딕"/>
                <a:ea typeface="HY견고딕"/>
              </a:rPr>
              <a:t>Victor Frank, Rollo May, Irvin </a:t>
            </a:r>
            <a:r>
              <a:rPr lang="en-US" altLang="ko-KR" sz="2000" dirty="0" err="1">
                <a:latin typeface="HY견고딕"/>
                <a:ea typeface="HY견고딕"/>
              </a:rPr>
              <a:t>Yalom</a:t>
            </a:r>
            <a:r>
              <a:rPr lang="en-US" altLang="ko-KR" sz="2000" dirty="0">
                <a:latin typeface="HY견고딕"/>
                <a:ea typeface="HY견고딕"/>
              </a:rPr>
              <a:t> </a:t>
            </a:r>
            <a:r>
              <a:rPr lang="ko-KR" altLang="en-US" sz="2000" dirty="0">
                <a:latin typeface="HY견고딕"/>
                <a:ea typeface="HY견고딕"/>
              </a:rPr>
              <a:t>등의 이론가의 시도로 실존주의 상담이론이 시작</a:t>
            </a:r>
            <a:endParaRPr lang="ko-KR" altLang="en-US" dirty="0">
              <a:latin typeface="HY견고딕"/>
              <a:ea typeface="HY견고딕"/>
            </a:endParaRPr>
          </a:p>
          <a:p>
            <a:pPr algn="just">
              <a:defRPr lang="ko-KR" altLang="en-US"/>
            </a:pPr>
            <a:endParaRPr lang="en-US" altLang="ko-KR" dirty="0"/>
          </a:p>
        </p:txBody>
      </p:sp>
      <p:sp>
        <p:nvSpPr>
          <p:cNvPr id="9" name="직사각형 35"/>
          <p:cNvSpPr/>
          <p:nvPr/>
        </p:nvSpPr>
        <p:spPr>
          <a:xfrm>
            <a:off x="972740" y="2061988"/>
            <a:ext cx="142876" cy="142876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 lang="ko-KR" altLang="en-US"/>
            </a:pPr>
            <a:endParaRPr lang="ko-KR" altLang="en-US"/>
          </a:p>
        </p:txBody>
      </p:sp>
      <p:sp>
        <p:nvSpPr>
          <p:cNvPr id="10" name="TextBox 26"/>
          <p:cNvSpPr txBox="1"/>
          <p:nvPr/>
        </p:nvSpPr>
        <p:spPr>
          <a:xfrm>
            <a:off x="571472" y="1016483"/>
            <a:ext cx="235745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 lang="ko-KR" altLang="en-US"/>
            </a:pPr>
            <a:r>
              <a:rPr lang="en-US" altLang="ko-KR" sz="2400" b="1" dirty="0">
                <a:ln w="9525">
                  <a:solidFill>
                    <a:schemeClr val="bg1">
                      <a:alpha val="0"/>
                    </a:schemeClr>
                  </a:solidFill>
                </a:ln>
                <a:solidFill>
                  <a:srgbClr val="59836D"/>
                </a:solidFill>
                <a:latin typeface="HY견고딕"/>
                <a:ea typeface="HY견고딕"/>
              </a:rPr>
              <a:t>01 </a:t>
            </a:r>
            <a:r>
              <a:rPr lang="ko-KR" altLang="en-US" sz="2400" b="1" dirty="0">
                <a:ln w="9525">
                  <a:solidFill>
                    <a:schemeClr val="bg1">
                      <a:alpha val="0"/>
                    </a:schemeClr>
                  </a:solidFill>
                </a:ln>
                <a:solidFill>
                  <a:srgbClr val="59836D"/>
                </a:solidFill>
                <a:latin typeface="HY견고딕"/>
                <a:ea typeface="HY견고딕"/>
              </a:rPr>
              <a:t>상담이론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>
              <a:defRPr lang="ko-KR" altLang="en-US"/>
            </a:pP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>
              <a:defRPr lang="ko-KR" altLang="en-US"/>
            </a:pPr>
            <a:endParaRPr lang="ko-KR" altLang="en-US"/>
          </a:p>
        </p:txBody>
      </p:sp>
      <p:sp>
        <p:nvSpPr>
          <p:cNvPr id="4" name="직사각형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4A4A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 lang="ko-KR" altLang="en-US"/>
            </a:pPr>
            <a:endParaRPr lang="ko-KR" altLang="en-US"/>
          </a:p>
        </p:txBody>
      </p:sp>
      <p:sp>
        <p:nvSpPr>
          <p:cNvPr id="5" name="직사각형 4"/>
          <p:cNvSpPr/>
          <p:nvPr/>
        </p:nvSpPr>
        <p:spPr>
          <a:xfrm>
            <a:off x="285720" y="785794"/>
            <a:ext cx="8572560" cy="564360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lvl="0">
              <a:defRPr lang="ko-KR" altLang="en-US"/>
            </a:pPr>
            <a:endParaRPr lang="ko-KR" altLang="en-US" b="1">
              <a:ln w="9525">
                <a:solidFill>
                  <a:schemeClr val="bg1">
                    <a:alpha val="0"/>
                  </a:schemeClr>
                </a:solidFill>
              </a:ln>
              <a:solidFill>
                <a:srgbClr val="59836D"/>
              </a:solidFill>
              <a:latin typeface="-윤고딕360"/>
              <a:ea typeface="-윤고딕360"/>
            </a:endParaRPr>
          </a:p>
        </p:txBody>
      </p:sp>
      <p:sp>
        <p:nvSpPr>
          <p:cNvPr id="6" name="직사각형 5"/>
          <p:cNvSpPr/>
          <p:nvPr/>
        </p:nvSpPr>
        <p:spPr>
          <a:xfrm>
            <a:off x="285720" y="500042"/>
            <a:ext cx="8572560" cy="285752"/>
          </a:xfrm>
          <a:prstGeom prst="rect">
            <a:avLst/>
          </a:prstGeom>
          <a:solidFill>
            <a:srgbClr val="7BB2B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 lang="ko-KR" altLang="en-US"/>
            </a:pPr>
            <a:endParaRPr lang="ko-KR" altLang="en-US"/>
          </a:p>
        </p:txBody>
      </p:sp>
      <p:sp>
        <p:nvSpPr>
          <p:cNvPr id="8" name="직사각형 7"/>
          <p:cNvSpPr/>
          <p:nvPr/>
        </p:nvSpPr>
        <p:spPr>
          <a:xfrm>
            <a:off x="285720" y="6143644"/>
            <a:ext cx="8572560" cy="285752"/>
          </a:xfrm>
          <a:prstGeom prst="rect">
            <a:avLst/>
          </a:prstGeom>
          <a:solidFill>
            <a:srgbClr val="7BB2B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 lang="ko-KR" altLang="en-US"/>
            </a:pPr>
            <a:endParaRPr lang="ko-KR" altLang="en-US"/>
          </a:p>
        </p:txBody>
      </p:sp>
      <p:sp>
        <p:nvSpPr>
          <p:cNvPr id="9" name="TextBox 8"/>
          <p:cNvSpPr txBox="1"/>
          <p:nvPr/>
        </p:nvSpPr>
        <p:spPr>
          <a:xfrm>
            <a:off x="571472" y="1016483"/>
            <a:ext cx="2357454" cy="44846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 lang="ko-KR" altLang="en-US"/>
            </a:pPr>
            <a:r>
              <a:rPr lang="en-US" altLang="ko-KR" sz="2400" b="1">
                <a:ln w="9525">
                  <a:solidFill>
                    <a:schemeClr val="bg1">
                      <a:alpha val="0"/>
                    </a:schemeClr>
                  </a:solidFill>
                </a:ln>
                <a:solidFill>
                  <a:srgbClr val="59836D"/>
                </a:solidFill>
                <a:latin typeface="HY견고딕"/>
                <a:ea typeface="HY견고딕"/>
              </a:rPr>
              <a:t>01 </a:t>
            </a:r>
            <a:r>
              <a:rPr lang="ko-KR" altLang="en-US" sz="2400" b="1">
                <a:ln w="9525">
                  <a:solidFill>
                    <a:schemeClr val="bg1">
                      <a:alpha val="0"/>
                    </a:schemeClr>
                  </a:solidFill>
                </a:ln>
                <a:solidFill>
                  <a:srgbClr val="59836D"/>
                </a:solidFill>
                <a:latin typeface="HY견고딕"/>
                <a:ea typeface="HY견고딕"/>
              </a:rPr>
              <a:t>상담이론</a:t>
            </a:r>
            <a:endParaRPr lang="ko-KR" altLang="en-US" sz="2400" b="1">
              <a:solidFill>
                <a:srgbClr val="59836D"/>
              </a:solidFill>
              <a:latin typeface="HY견고딕"/>
              <a:ea typeface="HY견고딕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643438" y="1928802"/>
            <a:ext cx="3429024" cy="17364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defRPr lang="ko-KR" altLang="en-US"/>
            </a:pPr>
            <a:r>
              <a:rPr lang="ko-KR" altLang="en-US">
                <a:latin typeface="HY견고딕"/>
                <a:ea typeface="HY견고딕"/>
              </a:rPr>
              <a:t>실존주의 상담이론을 보다 명료하게 설명하기 위해서 실존주의 상담을 개인의 실존에 깊이 뿌리 내리고 있는 실존적 관심에 초점을 두고 있는 역동적 상담이론이라고 정의</a:t>
            </a:r>
          </a:p>
        </p:txBody>
      </p:sp>
      <p:sp>
        <p:nvSpPr>
          <p:cNvPr id="11" name="직사각형 10"/>
          <p:cNvSpPr/>
          <p:nvPr/>
        </p:nvSpPr>
        <p:spPr>
          <a:xfrm>
            <a:off x="4357686" y="2071678"/>
            <a:ext cx="142876" cy="142876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 lang="ko-KR" altLang="en-US"/>
            </a:pPr>
            <a:endParaRPr lang="ko-KR" altLang="en-US"/>
          </a:p>
        </p:txBody>
      </p:sp>
      <p:pic>
        <p:nvPicPr>
          <p:cNvPr id="1028" name="Picture 4" descr="C:\Users\RCAFE-17\Desktop\캡처.PNG"/>
          <p:cNvPicPr>
            <a:picLocks noChangeAspect="1" noChangeArrowheads="1"/>
          </p:cNvPicPr>
          <p:nvPr/>
        </p:nvPicPr>
        <p:blipFill rotWithShape="1">
          <a:blip r:embed="rId2" cstate="print"/>
          <a:srcRect/>
          <a:stretch>
            <a:fillRect/>
          </a:stretch>
        </p:blipFill>
        <p:spPr>
          <a:xfrm>
            <a:off x="683568" y="2371110"/>
            <a:ext cx="3143272" cy="3218130"/>
          </a:xfrm>
          <a:prstGeom prst="rect">
            <a:avLst/>
          </a:prstGeom>
          <a:noFill/>
        </p:spPr>
      </p:pic>
      <p:sp>
        <p:nvSpPr>
          <p:cNvPr id="15" name="TextBox 14"/>
          <p:cNvSpPr txBox="1"/>
          <p:nvPr/>
        </p:nvSpPr>
        <p:spPr>
          <a:xfrm>
            <a:off x="642910" y="1428736"/>
            <a:ext cx="200026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 lang="ko-KR" altLang="en-US"/>
            </a:pPr>
            <a:endParaRPr lang="en-US" altLang="ko-KR">
              <a:latin typeface="HY견고딕"/>
              <a:ea typeface="HY견고딕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4643438" y="3929066"/>
            <a:ext cx="3500462" cy="14601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defRPr lang="ko-KR" altLang="en-US"/>
            </a:pPr>
            <a:r>
              <a:rPr lang="ko-KR" altLang="en-US">
                <a:latin typeface="HY견고딕"/>
                <a:ea typeface="HY견고딕"/>
              </a:rPr>
              <a:t>실존주의 상담이론은 이러한 역동적 관점을 사용하지만 이러한 내적인 의식과 무의식의 갈등 내용이 무엇인가에 대해서 정신분석이론과는 차이가 있음</a:t>
            </a:r>
          </a:p>
        </p:txBody>
      </p:sp>
      <p:sp>
        <p:nvSpPr>
          <p:cNvPr id="17" name="직사각형 16"/>
          <p:cNvSpPr/>
          <p:nvPr/>
        </p:nvSpPr>
        <p:spPr>
          <a:xfrm>
            <a:off x="4357686" y="4071942"/>
            <a:ext cx="142876" cy="142876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 lang="ko-KR" altLang="en-US"/>
            </a:pPr>
            <a:endParaRPr lang="ko-KR" altLang="en-US"/>
          </a:p>
        </p:txBody>
      </p:sp>
      <p:sp>
        <p:nvSpPr>
          <p:cNvPr id="1029" name="타원 1028"/>
          <p:cNvSpPr/>
          <p:nvPr/>
        </p:nvSpPr>
        <p:spPr>
          <a:xfrm>
            <a:off x="971736" y="1555279"/>
            <a:ext cx="2664160" cy="721592"/>
          </a:xfrm>
          <a:prstGeom prst="ellipse">
            <a:avLst/>
          </a:prstGeom>
          <a:solidFill>
            <a:srgbClr val="7BB2B5"/>
          </a:solidFill>
          <a:ln algn="ctr">
            <a:noFill/>
          </a:ln>
        </p:spPr>
        <p:style>
          <a:lnRef idx="2">
            <a:schemeClr val="accent1">
              <a:shade val="2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lvl="0">
              <a:defRPr lang="ko-KR" altLang="en-US"/>
            </a:pPr>
            <a:r>
              <a:rPr lang="en-US" altLang="ko-KR" sz="1900">
                <a:solidFill>
                  <a:schemeClr val="tx1"/>
                </a:solidFill>
                <a:latin typeface="HY견고딕"/>
                <a:ea typeface="HY견고딕"/>
              </a:rPr>
              <a:t>lrvin  </a:t>
            </a:r>
            <a:r>
              <a:rPr lang="ko-KR" altLang="en-US" sz="1900">
                <a:solidFill>
                  <a:schemeClr val="tx1"/>
                </a:solidFill>
                <a:latin typeface="HY견고딕"/>
                <a:ea typeface="HY견고딕"/>
              </a:rPr>
              <a:t> </a:t>
            </a:r>
            <a:r>
              <a:rPr lang="en-US" altLang="ko-KR" sz="1900">
                <a:solidFill>
                  <a:schemeClr val="tx1"/>
                </a:solidFill>
                <a:latin typeface="HY견고딕"/>
                <a:ea typeface="HY견고딕"/>
              </a:rPr>
              <a:t>yalom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1" animBg="1"/>
      <p:bldP spid="16" grpId="2" animBg="1"/>
      <p:bldP spid="17" grpId="3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 lang="ko-KR" altLang="en-US"/>
            </a:pP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 lang="ko-KR" altLang="en-US"/>
            </a:pPr>
            <a:endParaRPr lang="ko-KR" altLang="en-US"/>
          </a:p>
        </p:txBody>
      </p:sp>
      <p:sp>
        <p:nvSpPr>
          <p:cNvPr id="4" name="직사각형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4A4A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 lang="ko-KR" altLang="en-US"/>
            </a:pPr>
            <a:endParaRPr lang="ko-KR" altLang="en-US"/>
          </a:p>
        </p:txBody>
      </p:sp>
      <p:sp>
        <p:nvSpPr>
          <p:cNvPr id="6" name="직사각형 4"/>
          <p:cNvSpPr/>
          <p:nvPr/>
        </p:nvSpPr>
        <p:spPr>
          <a:xfrm>
            <a:off x="285720" y="607199"/>
            <a:ext cx="8572560" cy="564360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 lang="ko-KR" altLang="en-US"/>
            </a:pPr>
            <a:endParaRPr lang="ko-KR" altLang="en-US"/>
          </a:p>
        </p:txBody>
      </p:sp>
      <p:sp>
        <p:nvSpPr>
          <p:cNvPr id="7" name="직사각형 6"/>
          <p:cNvSpPr/>
          <p:nvPr/>
        </p:nvSpPr>
        <p:spPr>
          <a:xfrm>
            <a:off x="285720" y="6143644"/>
            <a:ext cx="8572560" cy="285752"/>
          </a:xfrm>
          <a:prstGeom prst="rect">
            <a:avLst/>
          </a:prstGeom>
          <a:solidFill>
            <a:srgbClr val="7BB2B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 lang="ko-KR" altLang="en-US"/>
            </a:pPr>
            <a:endParaRPr lang="ko-KR" altLang="en-US"/>
          </a:p>
        </p:txBody>
      </p:sp>
      <p:sp>
        <p:nvSpPr>
          <p:cNvPr id="5" name="직사각형 5"/>
          <p:cNvSpPr/>
          <p:nvPr/>
        </p:nvSpPr>
        <p:spPr>
          <a:xfrm>
            <a:off x="285720" y="500042"/>
            <a:ext cx="8572560" cy="285752"/>
          </a:xfrm>
          <a:prstGeom prst="rect">
            <a:avLst/>
          </a:prstGeom>
          <a:solidFill>
            <a:srgbClr val="7BB2B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 lang="ko-KR" altLang="en-US"/>
            </a:pPr>
            <a:endParaRPr lang="ko-KR" altLang="en-US"/>
          </a:p>
        </p:txBody>
      </p:sp>
      <p:sp>
        <p:nvSpPr>
          <p:cNvPr id="8" name="TextBox 7"/>
          <p:cNvSpPr txBox="1"/>
          <p:nvPr/>
        </p:nvSpPr>
        <p:spPr>
          <a:xfrm>
            <a:off x="571472" y="1016483"/>
            <a:ext cx="235745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 lang="ko-KR" altLang="en-US"/>
            </a:pPr>
            <a:r>
              <a:rPr lang="en-US" altLang="ko-KR" sz="2400" b="1" dirty="0">
                <a:ln w="9525">
                  <a:solidFill>
                    <a:schemeClr val="bg1">
                      <a:alpha val="0"/>
                    </a:schemeClr>
                  </a:solidFill>
                </a:ln>
                <a:solidFill>
                  <a:srgbClr val="59836D"/>
                </a:solidFill>
                <a:latin typeface="HY견고딕"/>
                <a:ea typeface="HY견고딕"/>
              </a:rPr>
              <a:t>02 </a:t>
            </a:r>
            <a:r>
              <a:rPr lang="ko-KR" altLang="en-US" sz="2400" b="1" dirty="0">
                <a:ln w="9525">
                  <a:solidFill>
                    <a:schemeClr val="bg1">
                      <a:alpha val="0"/>
                    </a:schemeClr>
                  </a:solidFill>
                </a:ln>
                <a:solidFill>
                  <a:srgbClr val="59836D"/>
                </a:solidFill>
                <a:latin typeface="HY견고딕"/>
                <a:ea typeface="HY견고딕"/>
              </a:rPr>
              <a:t>인간관</a:t>
            </a:r>
          </a:p>
        </p:txBody>
      </p:sp>
      <p:sp>
        <p:nvSpPr>
          <p:cNvPr id="9" name="직사각형 8"/>
          <p:cNvSpPr/>
          <p:nvPr/>
        </p:nvSpPr>
        <p:spPr>
          <a:xfrm>
            <a:off x="755576" y="1988840"/>
            <a:ext cx="7560840" cy="1008112"/>
          </a:xfrm>
          <a:prstGeom prst="rect">
            <a:avLst/>
          </a:prstGeom>
          <a:noFill/>
          <a:ln algn="ctr">
            <a:solidFill>
              <a:srgbClr val="7BB2B5"/>
            </a:solidFill>
          </a:ln>
        </p:spPr>
        <p:style>
          <a:lnRef idx="2">
            <a:schemeClr val="accent1">
              <a:shade val="2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 lang="ko-KR" altLang="en-US"/>
            </a:pPr>
            <a:endParaRPr lang="ko-KR" altLang="en-US"/>
          </a:p>
        </p:txBody>
      </p:sp>
      <p:sp>
        <p:nvSpPr>
          <p:cNvPr id="10" name="직사각형 9"/>
          <p:cNvSpPr/>
          <p:nvPr/>
        </p:nvSpPr>
        <p:spPr>
          <a:xfrm>
            <a:off x="791579" y="3140968"/>
            <a:ext cx="7560840" cy="1008112"/>
          </a:xfrm>
          <a:prstGeom prst="rect">
            <a:avLst/>
          </a:prstGeom>
          <a:noFill/>
          <a:ln algn="ctr">
            <a:solidFill>
              <a:srgbClr val="7BB2B5"/>
            </a:solidFill>
          </a:ln>
        </p:spPr>
        <p:style>
          <a:lnRef idx="2">
            <a:schemeClr val="accent1">
              <a:shade val="2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 lang="ko-KR" altLang="en-US"/>
            </a:pPr>
            <a:endParaRPr lang="ko-KR" altLang="en-US"/>
          </a:p>
        </p:txBody>
      </p:sp>
      <p:sp>
        <p:nvSpPr>
          <p:cNvPr id="11" name="직사각형 10"/>
          <p:cNvSpPr/>
          <p:nvPr/>
        </p:nvSpPr>
        <p:spPr>
          <a:xfrm>
            <a:off x="791580" y="4293096"/>
            <a:ext cx="7560840" cy="1008112"/>
          </a:xfrm>
          <a:prstGeom prst="rect">
            <a:avLst/>
          </a:prstGeom>
          <a:noFill/>
          <a:ln algn="ctr">
            <a:solidFill>
              <a:srgbClr val="7BB2B5"/>
            </a:solidFill>
          </a:ln>
        </p:spPr>
        <p:style>
          <a:lnRef idx="2">
            <a:schemeClr val="accent1">
              <a:shade val="2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 lang="ko-KR" altLang="en-US"/>
            </a:pPr>
            <a:endParaRPr lang="ko-KR" altLang="en-US"/>
          </a:p>
        </p:txBody>
      </p:sp>
      <p:sp>
        <p:nvSpPr>
          <p:cNvPr id="12" name="TextBox 11"/>
          <p:cNvSpPr txBox="1"/>
          <p:nvPr/>
        </p:nvSpPr>
        <p:spPr>
          <a:xfrm>
            <a:off x="791576" y="1772815"/>
            <a:ext cx="7560839" cy="32544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 lang="ko-KR" altLang="en-US"/>
            </a:pPr>
            <a:endParaRPr lang="ko-KR" altLang="ko-KR">
              <a:solidFill>
                <a:srgbClr val="D90909"/>
              </a:solidFill>
              <a:latin typeface="함초롬바탕"/>
              <a:ea typeface="함초롬바탕"/>
            </a:endParaRPr>
          </a:p>
          <a:p>
            <a:pPr>
              <a:defRPr lang="ko-KR" altLang="en-US"/>
            </a:pPr>
            <a:r>
              <a:rPr lang="ko-KR" altLang="ko-KR" b="1">
                <a:solidFill>
                  <a:schemeClr val="tx1"/>
                </a:solidFill>
                <a:latin typeface="HY견고딕"/>
                <a:ea typeface="HY견고딕"/>
              </a:rPr>
              <a:t>정신분석 : 자유가 무의식적인 힘, 비합리적인 충동, 과거의 경험들에 의해 제한된다고 봄.</a:t>
            </a:r>
          </a:p>
          <a:p>
            <a:pPr>
              <a:defRPr lang="ko-KR" altLang="en-US"/>
            </a:pPr>
            <a:endParaRPr lang="ko-KR" altLang="ko-KR" b="1">
              <a:solidFill>
                <a:schemeClr val="tx1"/>
              </a:solidFill>
              <a:latin typeface="HY견고딕"/>
              <a:ea typeface="HY견고딕"/>
            </a:endParaRPr>
          </a:p>
          <a:p>
            <a:pPr>
              <a:defRPr lang="ko-KR" altLang="en-US"/>
            </a:pPr>
            <a:endParaRPr lang="ko-KR" altLang="ko-KR" b="1">
              <a:solidFill>
                <a:schemeClr val="tx1"/>
              </a:solidFill>
              <a:latin typeface="HY견고딕"/>
              <a:ea typeface="HY견고딕"/>
            </a:endParaRPr>
          </a:p>
          <a:p>
            <a:pPr>
              <a:defRPr lang="ko-KR" altLang="en-US"/>
            </a:pPr>
            <a:r>
              <a:rPr lang="ko-KR" altLang="ko-KR" b="1">
                <a:solidFill>
                  <a:schemeClr val="tx1"/>
                </a:solidFill>
                <a:latin typeface="HY견고딕"/>
                <a:ea typeface="HY견고딕"/>
              </a:rPr>
              <a:t>행동주의 : 자유가 사회문화적 조건에 의해 제한된다고 보았음(환경적 영향을 받는 수동적)</a:t>
            </a:r>
          </a:p>
          <a:p>
            <a:pPr>
              <a:defRPr lang="ko-KR" altLang="en-US"/>
            </a:pPr>
            <a:endParaRPr lang="ko-KR" altLang="ko-KR" b="1">
              <a:solidFill>
                <a:schemeClr val="tx1"/>
              </a:solidFill>
              <a:latin typeface="HY견고딕"/>
              <a:ea typeface="HY견고딕"/>
            </a:endParaRPr>
          </a:p>
          <a:p>
            <a:pPr>
              <a:defRPr lang="ko-KR" altLang="en-US"/>
            </a:pPr>
            <a:endParaRPr lang="ko-KR" altLang="ko-KR" b="1">
              <a:solidFill>
                <a:schemeClr val="tx1"/>
              </a:solidFill>
              <a:latin typeface="HY견고딕"/>
              <a:ea typeface="HY견고딕"/>
            </a:endParaRPr>
          </a:p>
          <a:p>
            <a:pPr>
              <a:defRPr lang="ko-KR" altLang="en-US"/>
            </a:pPr>
            <a:endParaRPr lang="ko-KR" altLang="ko-KR" b="1">
              <a:solidFill>
                <a:schemeClr val="tx1"/>
              </a:solidFill>
              <a:latin typeface="HY견고딕"/>
              <a:ea typeface="HY견고딕"/>
            </a:endParaRPr>
          </a:p>
          <a:p>
            <a:pPr>
              <a:defRPr lang="ko-KR" altLang="en-US"/>
            </a:pPr>
            <a:r>
              <a:rPr lang="ko-KR" altLang="ko-KR" b="1">
                <a:solidFill>
                  <a:schemeClr val="tx1"/>
                </a:solidFill>
                <a:latin typeface="HY견고딕"/>
                <a:ea typeface="HY견고딕"/>
              </a:rPr>
              <a:t>실존주의 : 인간이 환경을 선택할 자유와 삶을 선택하는 의지 강조</a:t>
            </a:r>
            <a:endParaRPr lang="ko-KR" altLang="ko-KR" sz="1000">
              <a:solidFill>
                <a:srgbClr val="D90909"/>
              </a:solidFill>
              <a:latin typeface="함초롬바탕"/>
              <a:ea typeface="함초롬바탕"/>
            </a:endParaRPr>
          </a:p>
          <a:p>
            <a:pPr>
              <a:defRPr lang="ko-KR" altLang="en-US"/>
            </a:pPr>
            <a:r>
              <a:rPr lang="ko-KR" altLang="ko-KR" sz="1000">
                <a:latin typeface="함초롬바탕"/>
                <a:ea typeface="한컴바탕"/>
              </a:rPr>
              <a:t> 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>
              <a:defRPr lang="ko-KR" altLang="en-US"/>
            </a:pP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>
              <a:defRPr lang="ko-KR" altLang="en-US"/>
            </a:pPr>
            <a:endParaRPr lang="ko-KR" altLang="en-US"/>
          </a:p>
        </p:txBody>
      </p:sp>
      <p:sp>
        <p:nvSpPr>
          <p:cNvPr id="4" name="직사각형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4A4A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 lang="ko-KR" altLang="en-US"/>
            </a:pPr>
            <a:endParaRPr lang="ko-KR" altLang="en-US"/>
          </a:p>
        </p:txBody>
      </p:sp>
      <p:sp>
        <p:nvSpPr>
          <p:cNvPr id="5" name="직사각형 4"/>
          <p:cNvSpPr/>
          <p:nvPr/>
        </p:nvSpPr>
        <p:spPr>
          <a:xfrm>
            <a:off x="285720" y="607199"/>
            <a:ext cx="8572560" cy="564360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 lang="ko-KR" altLang="en-US"/>
            </a:pPr>
            <a:endParaRPr lang="ko-KR" altLang="en-US"/>
          </a:p>
        </p:txBody>
      </p:sp>
      <p:sp>
        <p:nvSpPr>
          <p:cNvPr id="6" name="직사각형 5"/>
          <p:cNvSpPr/>
          <p:nvPr/>
        </p:nvSpPr>
        <p:spPr>
          <a:xfrm>
            <a:off x="285720" y="500042"/>
            <a:ext cx="8572560" cy="285752"/>
          </a:xfrm>
          <a:prstGeom prst="rect">
            <a:avLst/>
          </a:prstGeom>
          <a:solidFill>
            <a:srgbClr val="7BB2B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 lang="ko-KR" altLang="en-US"/>
            </a:pPr>
            <a:endParaRPr lang="ko-KR" altLang="en-US"/>
          </a:p>
        </p:txBody>
      </p:sp>
      <p:sp>
        <p:nvSpPr>
          <p:cNvPr id="7" name="직사각형 6"/>
          <p:cNvSpPr/>
          <p:nvPr/>
        </p:nvSpPr>
        <p:spPr>
          <a:xfrm>
            <a:off x="285720" y="6143644"/>
            <a:ext cx="8572560" cy="285752"/>
          </a:xfrm>
          <a:prstGeom prst="rect">
            <a:avLst/>
          </a:prstGeom>
          <a:solidFill>
            <a:srgbClr val="7BB2B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 lang="ko-KR" altLang="en-US"/>
            </a:pPr>
            <a:endParaRPr lang="ko-KR" altLang="en-US"/>
          </a:p>
        </p:txBody>
      </p:sp>
      <p:sp>
        <p:nvSpPr>
          <p:cNvPr id="8" name="TextBox 7"/>
          <p:cNvSpPr txBox="1"/>
          <p:nvPr/>
        </p:nvSpPr>
        <p:spPr>
          <a:xfrm>
            <a:off x="571472" y="1016483"/>
            <a:ext cx="2357454" cy="44846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 lang="ko-KR" altLang="en-US"/>
            </a:pPr>
            <a:r>
              <a:rPr lang="en-US" altLang="ko-KR" sz="2400" b="1">
                <a:ln w="9525">
                  <a:solidFill>
                    <a:schemeClr val="bg1">
                      <a:alpha val="0"/>
                    </a:schemeClr>
                  </a:solidFill>
                </a:ln>
                <a:solidFill>
                  <a:srgbClr val="59836D"/>
                </a:solidFill>
                <a:latin typeface="HY견고딕"/>
                <a:ea typeface="HY견고딕"/>
              </a:rPr>
              <a:t>02 </a:t>
            </a:r>
            <a:r>
              <a:rPr lang="ko-KR" altLang="en-US" sz="2400" b="1">
                <a:ln w="9525">
                  <a:solidFill>
                    <a:schemeClr val="bg1">
                      <a:alpha val="0"/>
                    </a:schemeClr>
                  </a:solidFill>
                </a:ln>
                <a:solidFill>
                  <a:srgbClr val="59836D"/>
                </a:solidFill>
                <a:latin typeface="HY견고딕"/>
                <a:ea typeface="HY견고딕"/>
              </a:rPr>
              <a:t>인간관</a:t>
            </a:r>
            <a:endParaRPr lang="ko-KR" altLang="en-US" sz="2400" b="1">
              <a:solidFill>
                <a:srgbClr val="59836D"/>
              </a:solidFill>
              <a:latin typeface="HY견고딕"/>
              <a:ea typeface="HY견고딕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71472" y="1484783"/>
            <a:ext cx="8001056" cy="61237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AutoNum type="arabicPeriod"/>
              <a:defRPr lang="ko-KR" altLang="en-US"/>
            </a:pPr>
            <a:r>
              <a:rPr lang="ko-KR" altLang="en-US">
                <a:latin typeface="HY견고딕"/>
                <a:ea typeface="HY견고딕"/>
              </a:rPr>
              <a:t>인간은 자기에 대한 인식을 하는 존재</a:t>
            </a:r>
          </a:p>
          <a:p>
            <a:pPr lvl="0">
              <a:defRPr lang="ko-KR" altLang="en-US"/>
            </a:pPr>
            <a:endParaRPr lang="en-US" altLang="ko-KR">
              <a:latin typeface="HY견고딕"/>
              <a:ea typeface="HY견고딕"/>
            </a:endParaRPr>
          </a:p>
          <a:p>
            <a:pPr>
              <a:buNone/>
              <a:defRPr lang="ko-KR" altLang="en-US"/>
            </a:pPr>
            <a:endParaRPr lang="en-US" altLang="ko-KR">
              <a:latin typeface="HY견고딕"/>
              <a:ea typeface="HY견고딕"/>
            </a:endParaRPr>
          </a:p>
          <a:p>
            <a:pPr algn="just">
              <a:defRPr lang="ko-KR" altLang="en-US"/>
            </a:pPr>
            <a:endParaRPr lang="en-US" altLang="ko-KR">
              <a:latin typeface="HY견고딕"/>
              <a:ea typeface="HY견고딕"/>
            </a:endParaRPr>
          </a:p>
          <a:p>
            <a:pPr algn="just">
              <a:defRPr lang="ko-KR" altLang="en-US"/>
            </a:pPr>
            <a:endParaRPr lang="en-US" altLang="ko-KR">
              <a:latin typeface="HY견고딕"/>
              <a:ea typeface="HY견고딕"/>
            </a:endParaRPr>
          </a:p>
          <a:p>
            <a:pPr algn="just">
              <a:defRPr lang="ko-KR" altLang="en-US"/>
            </a:pPr>
            <a:endParaRPr lang="en-US" altLang="ko-KR">
              <a:latin typeface="HY견고딕"/>
              <a:ea typeface="HY견고딕"/>
            </a:endParaRPr>
          </a:p>
          <a:p>
            <a:pPr algn="just">
              <a:defRPr lang="ko-KR" altLang="en-US"/>
            </a:pPr>
            <a:endParaRPr lang="en-US" altLang="ko-KR">
              <a:latin typeface="HY견고딕"/>
              <a:ea typeface="HY견고딕"/>
            </a:endParaRPr>
          </a:p>
          <a:p>
            <a:pPr algn="just">
              <a:defRPr lang="ko-KR" altLang="en-US"/>
            </a:pPr>
            <a:endParaRPr lang="en-US" altLang="ko-KR">
              <a:latin typeface="HY견고딕"/>
              <a:ea typeface="HY견고딕"/>
            </a:endParaRPr>
          </a:p>
          <a:p>
            <a:pPr algn="just">
              <a:defRPr lang="ko-KR" altLang="en-US"/>
            </a:pPr>
            <a:endParaRPr lang="en-US" altLang="ko-KR">
              <a:latin typeface="HY견고딕"/>
              <a:ea typeface="HY견고딕"/>
            </a:endParaRPr>
          </a:p>
          <a:p>
            <a:pPr algn="just">
              <a:defRPr lang="ko-KR" altLang="en-US"/>
            </a:pPr>
            <a:endParaRPr lang="en-US" altLang="ko-KR">
              <a:latin typeface="HY견고딕"/>
              <a:ea typeface="HY견고딕"/>
            </a:endParaRPr>
          </a:p>
          <a:p>
            <a:pPr algn="just">
              <a:defRPr lang="ko-KR" altLang="en-US"/>
            </a:pPr>
            <a:r>
              <a:rPr lang="en-US" altLang="ko-KR">
                <a:latin typeface="HY견고딕"/>
                <a:ea typeface="HY견고딕"/>
              </a:rPr>
              <a:t>2.</a:t>
            </a:r>
            <a:r>
              <a:rPr lang="ko-KR" altLang="en-US">
                <a:latin typeface="HY견고딕"/>
                <a:ea typeface="HY견고딕"/>
              </a:rPr>
              <a:t> 인간의 선택의 자유를 가지며 자신의 선택에 대한 책임을 지는 존재</a:t>
            </a:r>
          </a:p>
          <a:p>
            <a:pPr algn="just">
              <a:defRPr lang="ko-KR" altLang="en-US"/>
            </a:pPr>
            <a:endParaRPr lang="en-US" altLang="ko-KR">
              <a:latin typeface="HY견고딕"/>
              <a:ea typeface="HY견고딕"/>
            </a:endParaRPr>
          </a:p>
          <a:p>
            <a:pPr algn="just">
              <a:buChar char="-"/>
              <a:defRPr lang="ko-KR" altLang="en-US"/>
            </a:pPr>
            <a:r>
              <a:rPr lang="ko-KR" altLang="en-US">
                <a:latin typeface="HY견고딕"/>
                <a:ea typeface="HY견고딕"/>
              </a:rPr>
              <a:t>인간실존의 가정 중 하나는 인간이 이 세상에 우연히 던져진 존재라는 점</a:t>
            </a:r>
          </a:p>
          <a:p>
            <a:pPr algn="just">
              <a:buChar char="-"/>
              <a:defRPr lang="ko-KR" altLang="en-US"/>
            </a:pPr>
            <a:endParaRPr lang="en-US" altLang="ko-KR">
              <a:latin typeface="HY견고딕"/>
              <a:ea typeface="HY견고딕"/>
            </a:endParaRPr>
          </a:p>
          <a:p>
            <a:pPr algn="just">
              <a:defRPr lang="ko-KR" altLang="en-US"/>
            </a:pPr>
            <a:endParaRPr lang="en-US" altLang="ko-KR">
              <a:latin typeface="HY견고딕"/>
              <a:ea typeface="HY견고딕"/>
            </a:endParaRPr>
          </a:p>
          <a:p>
            <a:pPr algn="just">
              <a:defRPr lang="ko-KR" altLang="en-US"/>
            </a:pPr>
            <a:endParaRPr lang="en-US" altLang="ko-KR">
              <a:latin typeface="HY견고딕"/>
              <a:ea typeface="HY견고딕"/>
            </a:endParaRPr>
          </a:p>
          <a:p>
            <a:pPr algn="just">
              <a:defRPr lang="ko-KR" altLang="en-US"/>
            </a:pPr>
            <a:endParaRPr lang="en-US" altLang="ko-KR">
              <a:latin typeface="HY견고딕"/>
              <a:ea typeface="HY견고딕"/>
            </a:endParaRPr>
          </a:p>
          <a:p>
            <a:pPr algn="just">
              <a:defRPr lang="ko-KR" altLang="en-US"/>
            </a:pPr>
            <a:endParaRPr lang="ko-KR" altLang="en-US">
              <a:latin typeface="HY견고딕"/>
              <a:ea typeface="HY견고딕"/>
            </a:endParaRPr>
          </a:p>
          <a:p>
            <a:pPr algn="just">
              <a:defRPr lang="ko-KR" altLang="en-US"/>
            </a:pPr>
            <a:endParaRPr lang="en-US" altLang="ko-KR">
              <a:latin typeface="HY견고딕"/>
              <a:ea typeface="HY견고딕"/>
            </a:endParaRPr>
          </a:p>
          <a:p>
            <a:pPr lvl="0">
              <a:defRPr lang="ko-KR" altLang="en-US"/>
            </a:pPr>
            <a:endParaRPr lang="ko-KR" altLang="en-US"/>
          </a:p>
          <a:p>
            <a:pPr lvl="0">
              <a:defRPr lang="ko-KR" altLang="en-US"/>
            </a:pPr>
            <a:r>
              <a:rPr lang="ko-KR" altLang="en-US"/>
              <a:t/>
            </a:r>
            <a:br>
              <a:rPr lang="ko-KR" altLang="en-US"/>
            </a:br>
            <a:endParaRPr lang="ko-KR" altLang="en-US"/>
          </a:p>
        </p:txBody>
      </p:sp>
      <p:sp>
        <p:nvSpPr>
          <p:cNvPr id="10" name="직사각형 9"/>
          <p:cNvSpPr/>
          <p:nvPr/>
        </p:nvSpPr>
        <p:spPr>
          <a:xfrm>
            <a:off x="755576" y="2060848"/>
            <a:ext cx="2880320" cy="1584176"/>
          </a:xfrm>
          <a:prstGeom prst="rect">
            <a:avLst/>
          </a:prstGeom>
          <a:solidFill>
            <a:srgbClr val="7BB2B5"/>
          </a:solidFill>
          <a:ln algn="ctr">
            <a:noFill/>
          </a:ln>
        </p:spPr>
        <p:style>
          <a:lnRef idx="2">
            <a:schemeClr val="accent1">
              <a:shade val="2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>
              <a:buChar char="-"/>
              <a:defRPr lang="ko-KR" altLang="en-US"/>
            </a:pPr>
            <a:r>
              <a:rPr lang="en-US" altLang="ko-KR">
                <a:solidFill>
                  <a:schemeClr val="tx1"/>
                </a:solidFill>
                <a:latin typeface="HY견고딕"/>
                <a:ea typeface="HY견고딕"/>
              </a:rPr>
              <a:t>Descartes</a:t>
            </a:r>
          </a:p>
          <a:p>
            <a:pPr>
              <a:buNone/>
              <a:defRPr lang="ko-KR" altLang="en-US"/>
            </a:pPr>
            <a:r>
              <a:rPr lang="ko-KR" altLang="en-US">
                <a:solidFill>
                  <a:schemeClr val="tx1"/>
                </a:solidFill>
                <a:latin typeface="HY견고딕"/>
                <a:ea typeface="HY견고딕"/>
              </a:rPr>
              <a:t>“나는 생각한다</a:t>
            </a:r>
            <a:r>
              <a:rPr lang="en-US" altLang="ko-KR">
                <a:solidFill>
                  <a:schemeClr val="tx1"/>
                </a:solidFill>
                <a:latin typeface="HY견고딕"/>
                <a:ea typeface="HY견고딕"/>
              </a:rPr>
              <a:t>. </a:t>
            </a:r>
            <a:r>
              <a:rPr lang="ko-KR" altLang="en-US">
                <a:solidFill>
                  <a:schemeClr val="tx1"/>
                </a:solidFill>
                <a:latin typeface="HY견고딕"/>
                <a:ea typeface="HY견고딕"/>
              </a:rPr>
              <a:t>그러므로 나는 존재한다</a:t>
            </a:r>
            <a:r>
              <a:rPr lang="en-US" altLang="ko-KR">
                <a:solidFill>
                  <a:schemeClr val="tx1"/>
                </a:solidFill>
                <a:latin typeface="HY견고딕"/>
                <a:ea typeface="HY견고딕"/>
              </a:rPr>
              <a:t>.”</a:t>
            </a:r>
          </a:p>
        </p:txBody>
      </p:sp>
      <p:sp>
        <p:nvSpPr>
          <p:cNvPr id="12" name="직사각형 11"/>
          <p:cNvSpPr/>
          <p:nvPr/>
        </p:nvSpPr>
        <p:spPr>
          <a:xfrm>
            <a:off x="5652120" y="1988840"/>
            <a:ext cx="2952328" cy="1656184"/>
          </a:xfrm>
          <a:prstGeom prst="rect">
            <a:avLst/>
          </a:prstGeom>
          <a:solidFill>
            <a:srgbClr val="7BB2B5"/>
          </a:solidFill>
          <a:ln algn="ctr">
            <a:noFill/>
          </a:ln>
        </p:spPr>
        <p:style>
          <a:lnRef idx="2">
            <a:schemeClr val="accent1">
              <a:shade val="2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>
              <a:buChar char="-"/>
              <a:defRPr lang="ko-KR" altLang="en-US"/>
            </a:pPr>
            <a:r>
              <a:rPr lang="en-US" altLang="ko-KR">
                <a:solidFill>
                  <a:schemeClr val="tx1"/>
                </a:solidFill>
                <a:latin typeface="HY견고딕"/>
                <a:ea typeface="HY견고딕"/>
              </a:rPr>
              <a:t>May</a:t>
            </a:r>
          </a:p>
          <a:p>
            <a:pPr>
              <a:buNone/>
              <a:defRPr lang="ko-KR" altLang="en-US"/>
            </a:pPr>
            <a:r>
              <a:rPr lang="ko-KR" altLang="en-US">
                <a:solidFill>
                  <a:schemeClr val="tx1"/>
                </a:solidFill>
                <a:latin typeface="HY견고딕"/>
                <a:ea typeface="HY견고딕"/>
              </a:rPr>
              <a:t>“나는 존재한다</a:t>
            </a:r>
            <a:r>
              <a:rPr lang="en-US" altLang="ko-KR">
                <a:solidFill>
                  <a:schemeClr val="tx1"/>
                </a:solidFill>
                <a:latin typeface="HY견고딕"/>
                <a:ea typeface="HY견고딕"/>
              </a:rPr>
              <a:t>. </a:t>
            </a:r>
            <a:r>
              <a:rPr lang="ko-KR" altLang="en-US">
                <a:solidFill>
                  <a:schemeClr val="tx1"/>
                </a:solidFill>
                <a:latin typeface="HY견고딕"/>
                <a:ea typeface="HY견고딕"/>
              </a:rPr>
              <a:t>그러므로 나는 생각하고</a:t>
            </a:r>
            <a:r>
              <a:rPr lang="en-US" altLang="ko-KR">
                <a:solidFill>
                  <a:schemeClr val="tx1"/>
                </a:solidFill>
                <a:latin typeface="HY견고딕"/>
                <a:ea typeface="HY견고딕"/>
              </a:rPr>
              <a:t>, </a:t>
            </a:r>
            <a:r>
              <a:rPr lang="ko-KR" altLang="en-US">
                <a:solidFill>
                  <a:schemeClr val="tx1"/>
                </a:solidFill>
                <a:latin typeface="HY견고딕"/>
                <a:ea typeface="HY견고딕"/>
              </a:rPr>
              <a:t>느끼고</a:t>
            </a:r>
            <a:r>
              <a:rPr lang="en-US" altLang="ko-KR">
                <a:solidFill>
                  <a:schemeClr val="tx1"/>
                </a:solidFill>
                <a:latin typeface="HY견고딕"/>
                <a:ea typeface="HY견고딕"/>
              </a:rPr>
              <a:t>, </a:t>
            </a:r>
            <a:r>
              <a:rPr lang="ko-KR" altLang="en-US">
                <a:solidFill>
                  <a:schemeClr val="tx1"/>
                </a:solidFill>
                <a:latin typeface="HY견고딕"/>
                <a:ea typeface="HY견고딕"/>
              </a:rPr>
              <a:t>행동한다</a:t>
            </a:r>
            <a:r>
              <a:rPr lang="en-US" altLang="ko-KR">
                <a:solidFill>
                  <a:schemeClr val="tx1"/>
                </a:solidFill>
                <a:latin typeface="HY견고딕"/>
                <a:ea typeface="HY견고딕"/>
              </a:rPr>
              <a:t>.”</a:t>
            </a:r>
          </a:p>
        </p:txBody>
      </p:sp>
      <p:sp>
        <p:nvSpPr>
          <p:cNvPr id="13" name="오른쪽 화살표 12"/>
          <p:cNvSpPr/>
          <p:nvPr/>
        </p:nvSpPr>
        <p:spPr>
          <a:xfrm>
            <a:off x="3707904" y="2564904"/>
            <a:ext cx="1728192" cy="648072"/>
          </a:xfrm>
          <a:prstGeom prst="rightArrow">
            <a:avLst>
              <a:gd name="adj1" fmla="val 50000"/>
              <a:gd name="adj2" fmla="val 50000"/>
            </a:avLst>
          </a:prstGeom>
          <a:noFill/>
          <a:ln algn="ctr">
            <a:solidFill>
              <a:srgbClr val="FF0000"/>
            </a:solidFill>
          </a:ln>
        </p:spPr>
        <p:style>
          <a:lnRef idx="2">
            <a:schemeClr val="accent1">
              <a:shade val="2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 lang="ko-KR" altLang="en-US"/>
            </a:pPr>
            <a:r>
              <a:rPr lang="ko-KR" altLang="en-US" b="1">
                <a:solidFill>
                  <a:schemeClr val="tx1"/>
                </a:solidFill>
              </a:rPr>
              <a:t>바꾸어</a:t>
            </a:r>
            <a:r>
              <a:rPr lang="en-US" altLang="ko-KR" b="1">
                <a:solidFill>
                  <a:schemeClr val="tx1"/>
                </a:solidFill>
              </a:rPr>
              <a:t> </a:t>
            </a:r>
            <a:r>
              <a:rPr lang="ko-KR" altLang="en-US" b="1">
                <a:solidFill>
                  <a:schemeClr val="tx1"/>
                </a:solidFill>
              </a:rPr>
              <a:t>표현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3" presetClass="entr" presetSubtype="16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2" grpId="2" animBg="1"/>
      <p:bldP spid="13" grpId="1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 lang="ko-KR" altLang="en-US"/>
            </a:pPr>
            <a:endParaRPr lang="en-US" altLang="ko-KR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 lang="ko-KR" altLang="en-US"/>
            </a:pPr>
            <a:endParaRPr lang="ko-KR" altLang="en-US"/>
          </a:p>
        </p:txBody>
      </p:sp>
      <p:sp>
        <p:nvSpPr>
          <p:cNvPr id="4" name="직사각형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4A4A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 lang="ko-KR" altLang="en-US"/>
            </a:pPr>
            <a:endParaRPr lang="ko-KR" altLang="en-US"/>
          </a:p>
        </p:txBody>
      </p:sp>
      <p:sp>
        <p:nvSpPr>
          <p:cNvPr id="5" name="직사각형 4"/>
          <p:cNvSpPr/>
          <p:nvPr/>
        </p:nvSpPr>
        <p:spPr>
          <a:xfrm>
            <a:off x="285720" y="764704"/>
            <a:ext cx="8572560" cy="564360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 lang="ko-KR" altLang="en-US"/>
            </a:pPr>
            <a:endParaRPr lang="en-US" altLang="ko-KR"/>
          </a:p>
        </p:txBody>
      </p:sp>
      <p:sp>
        <p:nvSpPr>
          <p:cNvPr id="6" name="직사각형 5"/>
          <p:cNvSpPr/>
          <p:nvPr/>
        </p:nvSpPr>
        <p:spPr>
          <a:xfrm>
            <a:off x="285720" y="500042"/>
            <a:ext cx="8572560" cy="285752"/>
          </a:xfrm>
          <a:prstGeom prst="rect">
            <a:avLst/>
          </a:prstGeom>
          <a:solidFill>
            <a:srgbClr val="7BB2B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 lang="ko-KR" altLang="en-US"/>
            </a:pPr>
            <a:endParaRPr lang="ko-KR" altLang="en-US"/>
          </a:p>
        </p:txBody>
      </p:sp>
      <p:sp>
        <p:nvSpPr>
          <p:cNvPr id="7" name="직사각형 6"/>
          <p:cNvSpPr/>
          <p:nvPr/>
        </p:nvSpPr>
        <p:spPr>
          <a:xfrm>
            <a:off x="285720" y="6143644"/>
            <a:ext cx="8572560" cy="285752"/>
          </a:xfrm>
          <a:prstGeom prst="rect">
            <a:avLst/>
          </a:prstGeom>
          <a:solidFill>
            <a:srgbClr val="7BB2B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 lang="ko-KR" altLang="en-US"/>
            </a:pPr>
            <a:endParaRPr lang="ko-KR" altLang="en-US"/>
          </a:p>
        </p:txBody>
      </p:sp>
      <p:sp>
        <p:nvSpPr>
          <p:cNvPr id="9" name="TextBox 7"/>
          <p:cNvSpPr txBox="1"/>
          <p:nvPr/>
        </p:nvSpPr>
        <p:spPr>
          <a:xfrm>
            <a:off x="571472" y="1016483"/>
            <a:ext cx="2357454" cy="44846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 lang="ko-KR" altLang="en-US"/>
            </a:pPr>
            <a:r>
              <a:rPr lang="en-US" altLang="ko-KR" sz="2400" b="1">
                <a:ln w="9525">
                  <a:solidFill>
                    <a:schemeClr val="bg1">
                      <a:alpha val="0"/>
                    </a:schemeClr>
                  </a:solidFill>
                </a:ln>
                <a:solidFill>
                  <a:srgbClr val="59836D"/>
                </a:solidFill>
                <a:latin typeface="HY견고딕"/>
                <a:ea typeface="HY견고딕"/>
              </a:rPr>
              <a:t>02 </a:t>
            </a:r>
            <a:r>
              <a:rPr lang="ko-KR" altLang="en-US" sz="2400" b="1">
                <a:ln w="9525">
                  <a:solidFill>
                    <a:schemeClr val="bg1">
                      <a:alpha val="0"/>
                    </a:schemeClr>
                  </a:solidFill>
                </a:ln>
                <a:solidFill>
                  <a:srgbClr val="59836D"/>
                </a:solidFill>
                <a:latin typeface="HY견고딕"/>
                <a:ea typeface="HY견고딕"/>
              </a:rPr>
              <a:t>인간관</a:t>
            </a:r>
            <a:endParaRPr lang="ko-KR" altLang="en-US" sz="2400" b="1">
              <a:solidFill>
                <a:srgbClr val="59836D"/>
              </a:solidFill>
              <a:latin typeface="HY견고딕"/>
              <a:ea typeface="HY견고딕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39551" y="1772816"/>
            <a:ext cx="7920879" cy="6381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defRPr lang="ko-KR" altLang="en-US"/>
            </a:pPr>
            <a:r>
              <a:rPr lang="en-US" altLang="ko-KR">
                <a:latin typeface="HY견고딕"/>
                <a:ea typeface="HY견고딕"/>
              </a:rPr>
              <a:t>3.</a:t>
            </a:r>
            <a:r>
              <a:rPr lang="ko-KR" altLang="en-US">
                <a:latin typeface="HY견고딕"/>
                <a:ea typeface="HY견고딕"/>
              </a:rPr>
              <a:t> 인간은 스스로 자신의 삶에 의미를 추구하는 존재</a:t>
            </a:r>
          </a:p>
          <a:p>
            <a:pPr algn="just">
              <a:defRPr lang="ko-KR" altLang="en-US"/>
            </a:pPr>
            <a:endParaRPr lang="ko-KR" altLang="en-US">
              <a:latin typeface="HY견고딕"/>
              <a:ea typeface="HY견고딕"/>
            </a:endParaRPr>
          </a:p>
        </p:txBody>
      </p:sp>
      <p:pic>
        <p:nvPicPr>
          <p:cNvPr id="11" name="그림 10"/>
          <p:cNvPicPr>
            <a:picLocks noChangeAspect="1"/>
          </p:cNvPicPr>
          <p:nvPr/>
        </p:nvPicPr>
        <p:blipFill rotWithShape="1">
          <a:blip r:embed="rId2" cstate="print"/>
          <a:stretch>
            <a:fillRect/>
          </a:stretch>
        </p:blipFill>
        <p:spPr>
          <a:xfrm>
            <a:off x="683568" y="3068960"/>
            <a:ext cx="2736304" cy="2952328"/>
          </a:xfrm>
          <a:prstGeom prst="rect">
            <a:avLst/>
          </a:prstGeom>
        </p:spPr>
      </p:pic>
      <p:sp>
        <p:nvSpPr>
          <p:cNvPr id="12" name="타원형 설명선 11"/>
          <p:cNvSpPr/>
          <p:nvPr/>
        </p:nvSpPr>
        <p:spPr>
          <a:xfrm>
            <a:off x="3563888" y="2132856"/>
            <a:ext cx="3960440" cy="1728191"/>
          </a:xfrm>
          <a:prstGeom prst="wedgeEllipseCallout">
            <a:avLst>
              <a:gd name="adj1" fmla="val -50528"/>
              <a:gd name="adj2" fmla="val 49187"/>
            </a:avLst>
          </a:prstGeom>
          <a:solidFill>
            <a:srgbClr val="7BB2B5"/>
          </a:solidFill>
          <a:ln algn="ctr">
            <a:noFill/>
          </a:ln>
        </p:spPr>
        <p:style>
          <a:lnRef idx="2">
            <a:schemeClr val="accent1">
              <a:shade val="2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 lang="ko-KR" altLang="en-US"/>
            </a:pPr>
            <a:r>
              <a:rPr lang="ko-KR" altLang="en-US" b="1">
                <a:solidFill>
                  <a:schemeClr val="tx1"/>
                </a:solidFill>
              </a:rPr>
              <a:t>차라리 죽는 게 나을 것 같은 삶, 인간을 인간 이하로 전락시키는 삶 속에서도, 그 삶이 너에게 </a:t>
            </a:r>
          </a:p>
          <a:p>
            <a:pPr algn="ctr">
              <a:defRPr lang="ko-KR" altLang="en-US"/>
            </a:pPr>
            <a:r>
              <a:rPr lang="ko-KR" altLang="en-US" b="1">
                <a:solidFill>
                  <a:schemeClr val="tx1"/>
                </a:solidFill>
              </a:rPr>
              <a:t>의미 있느냐?</a:t>
            </a:r>
          </a:p>
        </p:txBody>
      </p:sp>
      <p:sp>
        <p:nvSpPr>
          <p:cNvPr id="14" name="타원 13"/>
          <p:cNvSpPr/>
          <p:nvPr/>
        </p:nvSpPr>
        <p:spPr>
          <a:xfrm>
            <a:off x="611560" y="2348880"/>
            <a:ext cx="2736304" cy="648072"/>
          </a:xfrm>
          <a:prstGeom prst="ellipse">
            <a:avLst/>
          </a:prstGeom>
          <a:solidFill>
            <a:srgbClr val="7BB2B5"/>
          </a:solidFill>
          <a:ln algn="ctr">
            <a:noFill/>
          </a:ln>
        </p:spPr>
        <p:style>
          <a:lnRef idx="2">
            <a:schemeClr val="accent1">
              <a:shade val="2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just">
              <a:defRPr lang="ko-KR" altLang="en-US"/>
            </a:pPr>
            <a:r>
              <a:rPr lang="en-US" altLang="ko-KR" sz="1900">
                <a:solidFill>
                  <a:schemeClr val="tx1"/>
                </a:solidFill>
                <a:latin typeface="HY견고딕"/>
                <a:ea typeface="HY견고딕"/>
              </a:rPr>
              <a:t>Victor Frankl</a:t>
            </a:r>
          </a:p>
        </p:txBody>
      </p:sp>
      <p:pic>
        <p:nvPicPr>
          <p:cNvPr id="15" name="그림 14"/>
          <p:cNvPicPr>
            <a:picLocks noChangeAspect="1"/>
          </p:cNvPicPr>
          <p:nvPr/>
        </p:nvPicPr>
        <p:blipFill rotWithShape="1">
          <a:blip r:embed="rId3" cstate="print"/>
          <a:stretch>
            <a:fillRect/>
          </a:stretch>
        </p:blipFill>
        <p:spPr>
          <a:xfrm>
            <a:off x="6588224" y="3933056"/>
            <a:ext cx="2232248" cy="2183529"/>
          </a:xfrm>
          <a:prstGeom prst="rect">
            <a:avLst/>
          </a:prstGeom>
        </p:spPr>
      </p:pic>
      <p:sp>
        <p:nvSpPr>
          <p:cNvPr id="16" name="타원형 설명선 15"/>
          <p:cNvSpPr/>
          <p:nvPr/>
        </p:nvSpPr>
        <p:spPr>
          <a:xfrm>
            <a:off x="4355976" y="4293096"/>
            <a:ext cx="1872208" cy="864096"/>
          </a:xfrm>
          <a:prstGeom prst="wedgeEllipseCallout">
            <a:avLst>
              <a:gd name="adj1" fmla="val 52383"/>
              <a:gd name="adj2" fmla="val 56355"/>
            </a:avLst>
          </a:prstGeom>
          <a:noFill/>
          <a:ln algn="ctr">
            <a:solidFill>
              <a:srgbClr val="7BB2B5"/>
            </a:solidFill>
          </a:ln>
        </p:spPr>
        <p:style>
          <a:lnRef idx="2">
            <a:schemeClr val="accent1">
              <a:shade val="2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 lang="ko-KR" altLang="en-US"/>
            </a:pPr>
            <a:r>
              <a:rPr lang="ko-KR" altLang="en-US" sz="2200" b="1">
                <a:solidFill>
                  <a:schemeClr val="tx1"/>
                </a:solidFill>
              </a:rPr>
              <a:t>예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6" grpId="1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>
              <a:defRPr lang="ko-KR" altLang="en-US"/>
            </a:pP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>
              <a:defRPr lang="ko-KR" altLang="en-US"/>
            </a:pPr>
            <a:endParaRPr lang="ko-KR" altLang="en-US"/>
          </a:p>
        </p:txBody>
      </p:sp>
      <p:sp>
        <p:nvSpPr>
          <p:cNvPr id="4" name="직사각형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4A4A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 lang="ko-KR" altLang="en-US"/>
            </a:pPr>
            <a:endParaRPr lang="ko-KR" altLang="en-US"/>
          </a:p>
        </p:txBody>
      </p:sp>
      <p:sp>
        <p:nvSpPr>
          <p:cNvPr id="5" name="직사각형 4"/>
          <p:cNvSpPr/>
          <p:nvPr/>
        </p:nvSpPr>
        <p:spPr>
          <a:xfrm>
            <a:off x="285720" y="785794"/>
            <a:ext cx="8572560" cy="564360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 lang="ko-KR" altLang="en-US"/>
            </a:pPr>
            <a:endParaRPr lang="ko-KR" altLang="en-US"/>
          </a:p>
        </p:txBody>
      </p:sp>
      <p:sp>
        <p:nvSpPr>
          <p:cNvPr id="6" name="직사각형 5"/>
          <p:cNvSpPr/>
          <p:nvPr/>
        </p:nvSpPr>
        <p:spPr>
          <a:xfrm>
            <a:off x="285720" y="500042"/>
            <a:ext cx="8572560" cy="285752"/>
          </a:xfrm>
          <a:prstGeom prst="rect">
            <a:avLst/>
          </a:prstGeom>
          <a:solidFill>
            <a:srgbClr val="7BB2B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 lang="ko-KR" altLang="en-US"/>
            </a:pPr>
            <a:endParaRPr lang="ko-KR" altLang="en-US"/>
          </a:p>
        </p:txBody>
      </p:sp>
      <p:sp>
        <p:nvSpPr>
          <p:cNvPr id="7" name="직사각형 6"/>
          <p:cNvSpPr/>
          <p:nvPr/>
        </p:nvSpPr>
        <p:spPr>
          <a:xfrm>
            <a:off x="285720" y="6143644"/>
            <a:ext cx="8572560" cy="285752"/>
          </a:xfrm>
          <a:prstGeom prst="rect">
            <a:avLst/>
          </a:prstGeom>
          <a:solidFill>
            <a:srgbClr val="7BB2B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 lang="ko-KR" altLang="en-US"/>
            </a:pPr>
            <a:endParaRPr lang="ko-KR" altLang="en-US"/>
          </a:p>
        </p:txBody>
      </p:sp>
      <p:sp>
        <p:nvSpPr>
          <p:cNvPr id="9" name="TextBox 8"/>
          <p:cNvSpPr txBox="1"/>
          <p:nvPr/>
        </p:nvSpPr>
        <p:spPr>
          <a:xfrm>
            <a:off x="571472" y="1928800"/>
            <a:ext cx="8001056" cy="36604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 lang="ko-KR" altLang="en-US"/>
            </a:pPr>
            <a:r>
              <a:rPr lang="en-US" altLang="ko-KR">
                <a:latin typeface="HY견고딕"/>
                <a:ea typeface="HY견고딕"/>
              </a:rPr>
              <a:t>4. </a:t>
            </a:r>
            <a:r>
              <a:rPr lang="ko-KR" altLang="en-US">
                <a:latin typeface="HY견고딕"/>
                <a:ea typeface="HY견고딕"/>
              </a:rPr>
              <a:t>인간은 죽음의 불가피성을 자각하고 진정한 삶을 살아가는 존재</a:t>
            </a:r>
          </a:p>
          <a:p>
            <a:pPr lvl="0">
              <a:defRPr lang="ko-KR" altLang="en-US"/>
            </a:pPr>
            <a:endParaRPr lang="en-US" altLang="ko-KR">
              <a:latin typeface="HY견고딕"/>
              <a:ea typeface="HY견고딕"/>
            </a:endParaRPr>
          </a:p>
          <a:p>
            <a:pPr lvl="0">
              <a:defRPr lang="ko-KR" altLang="en-US"/>
            </a:pPr>
            <a:r>
              <a:rPr lang="en-US" altLang="ko-KR">
                <a:latin typeface="HY견고딕"/>
                <a:ea typeface="HY견고딕"/>
              </a:rPr>
              <a:t>-</a:t>
            </a:r>
            <a:r>
              <a:rPr lang="ko-KR" altLang="en-US">
                <a:latin typeface="HY견고딕"/>
                <a:ea typeface="HY견고딕"/>
              </a:rPr>
              <a:t>인간의 생명은 유한하다</a:t>
            </a:r>
            <a:r>
              <a:rPr lang="en-US" altLang="ko-KR">
                <a:latin typeface="HY견고딕"/>
                <a:ea typeface="HY견고딕"/>
              </a:rPr>
              <a:t>. </a:t>
            </a:r>
            <a:r>
              <a:rPr lang="ko-KR" altLang="en-US">
                <a:latin typeface="HY견고딕"/>
                <a:ea typeface="HY견고딕"/>
              </a:rPr>
              <a:t>우리는 언젠가는 죽을 것이며 그 죽음이 언제 찾아올지는 아무도 예측할 수 없음</a:t>
            </a:r>
            <a:r>
              <a:rPr lang="en-US" altLang="ko-KR">
                <a:latin typeface="HY견고딕"/>
                <a:ea typeface="HY견고딕"/>
              </a:rPr>
              <a:t>. </a:t>
            </a:r>
            <a:r>
              <a:rPr lang="ko-KR" altLang="en-US">
                <a:latin typeface="HY견고딕"/>
                <a:ea typeface="HY견고딕"/>
              </a:rPr>
              <a:t>하지만 이러한 실존적 가정을 깨닫는 것은 역설적으로 우리가 진정으로 삶을 살아가도록 하는 조건임</a:t>
            </a:r>
            <a:r>
              <a:rPr lang="en-US" altLang="ko-KR">
                <a:latin typeface="HY견고딕"/>
                <a:ea typeface="HY견고딕"/>
              </a:rPr>
              <a:t>.</a:t>
            </a:r>
          </a:p>
          <a:p>
            <a:pPr lvl="0">
              <a:defRPr lang="ko-KR" altLang="en-US"/>
            </a:pPr>
            <a:endParaRPr lang="en-US" altLang="ko-KR">
              <a:latin typeface="HY견고딕"/>
              <a:ea typeface="HY견고딕"/>
            </a:endParaRPr>
          </a:p>
          <a:p>
            <a:pPr lvl="0">
              <a:defRPr lang="ko-KR" altLang="en-US"/>
            </a:pPr>
            <a:r>
              <a:rPr lang="en-US" altLang="ko-KR">
                <a:latin typeface="HY견고딕"/>
                <a:ea typeface="HY견고딕"/>
              </a:rPr>
              <a:t>5.</a:t>
            </a:r>
            <a:r>
              <a:rPr lang="ko-KR" altLang="en-US">
                <a:latin typeface="HY견고딕"/>
                <a:ea typeface="HY견고딕"/>
              </a:rPr>
              <a:t> 인간은 자신의 정체성을 창조하고 그와 동시에 다른 사람과 의미 있는 관       계를 맺는 존재</a:t>
            </a:r>
          </a:p>
          <a:p>
            <a:pPr lvl="0">
              <a:defRPr lang="ko-KR" altLang="en-US"/>
            </a:pPr>
            <a:endParaRPr lang="en-US" altLang="ko-KR">
              <a:latin typeface="HY견고딕"/>
              <a:ea typeface="HY견고딕"/>
            </a:endParaRPr>
          </a:p>
          <a:p>
            <a:pPr lvl="0">
              <a:defRPr lang="ko-KR" altLang="en-US"/>
            </a:pPr>
            <a:r>
              <a:rPr lang="en-US" altLang="ko-KR">
                <a:latin typeface="HY견고딕"/>
                <a:ea typeface="HY견고딕"/>
              </a:rPr>
              <a:t>-</a:t>
            </a:r>
            <a:r>
              <a:rPr lang="ko-KR" altLang="en-US">
                <a:latin typeface="HY견고딕"/>
                <a:ea typeface="HY견고딕"/>
              </a:rPr>
              <a:t>실존주의자들은 우리가 어떤 사람에게도 의존할 수 없다는 단독의 경험을 할 때야 비로소 결핍이 아닌 충만에 바탕을 둔 진정한 타인과의 관계를 형성할 수 있다고 봄</a:t>
            </a:r>
            <a:r>
              <a:rPr lang="en-US" altLang="ko-KR">
                <a:latin typeface="HY견고딕"/>
                <a:ea typeface="HY견고딕"/>
              </a:rPr>
              <a:t>.</a:t>
            </a:r>
          </a:p>
          <a:p>
            <a:pPr lvl="0">
              <a:defRPr lang="ko-KR" altLang="en-US"/>
            </a:pPr>
            <a:endParaRPr lang="ko-KR" altLang="en-US">
              <a:latin typeface="HY견고딕"/>
              <a:ea typeface="HY견고딕"/>
            </a:endParaRPr>
          </a:p>
        </p:txBody>
      </p:sp>
      <p:sp>
        <p:nvSpPr>
          <p:cNvPr id="10" name="TextBox 7"/>
          <p:cNvSpPr txBox="1"/>
          <p:nvPr/>
        </p:nvSpPr>
        <p:spPr>
          <a:xfrm>
            <a:off x="571472" y="1016483"/>
            <a:ext cx="235745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 lang="ko-KR" altLang="en-US"/>
            </a:pPr>
            <a:r>
              <a:rPr lang="en-US" altLang="ko-KR" sz="2400" b="1" dirty="0">
                <a:ln w="9525">
                  <a:solidFill>
                    <a:schemeClr val="bg1">
                      <a:alpha val="0"/>
                    </a:schemeClr>
                  </a:solidFill>
                </a:ln>
                <a:solidFill>
                  <a:srgbClr val="59836D"/>
                </a:solidFill>
                <a:latin typeface="HY견고딕"/>
                <a:ea typeface="HY견고딕"/>
              </a:rPr>
              <a:t>02 </a:t>
            </a:r>
            <a:r>
              <a:rPr lang="ko-KR" altLang="en-US" sz="2400" b="1" dirty="0">
                <a:ln w="9525">
                  <a:solidFill>
                    <a:schemeClr val="bg1">
                      <a:alpha val="0"/>
                    </a:schemeClr>
                  </a:solidFill>
                </a:ln>
                <a:solidFill>
                  <a:srgbClr val="59836D"/>
                </a:solidFill>
                <a:latin typeface="HY견고딕"/>
                <a:ea typeface="HY견고딕"/>
              </a:rPr>
              <a:t>인간관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</TotalTime>
  <Words>1121</Words>
  <Application>Microsoft Office PowerPoint</Application>
  <PresentationFormat>화면 슬라이드 쇼(4:3)</PresentationFormat>
  <Paragraphs>196</Paragraphs>
  <Slides>25</Slides>
  <Notes>13</Notes>
  <HiddenSlides>0</HiddenSlides>
  <MMClips>0</MMClips>
  <ScaleCrop>false</ScaleCrop>
  <HeadingPairs>
    <vt:vector size="6" baseType="variant">
      <vt:variant>
        <vt:lpstr>사용한 글꼴</vt:lpstr>
      </vt:variant>
      <vt:variant>
        <vt:i4>10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25</vt:i4>
      </vt:variant>
    </vt:vector>
  </HeadingPairs>
  <TitlesOfParts>
    <vt:vector size="36" baseType="lpstr">
      <vt:lpstr>굴림</vt:lpstr>
      <vt:lpstr>Arial</vt:lpstr>
      <vt:lpstr>맑은 고딕</vt:lpstr>
      <vt:lpstr>HY견고딕</vt:lpstr>
      <vt:lpstr>-윤고딕360</vt:lpstr>
      <vt:lpstr>함초롬바탕</vt:lpstr>
      <vt:lpstr>한컴바탕</vt:lpstr>
      <vt:lpstr>Wingdings 2</vt:lpstr>
      <vt:lpstr>HY울릉도B</vt:lpstr>
      <vt:lpstr>HY울릉도M</vt:lpstr>
      <vt:lpstr>Office 테마</vt:lpstr>
      <vt:lpstr>슬라이드 1</vt:lpstr>
      <vt:lpstr>슬라이드 2</vt:lpstr>
      <vt:lpstr>슬라이드 3</vt:lpstr>
      <vt:lpstr>슬라이드 4</vt:lpstr>
      <vt:lpstr>슬라이드 5</vt:lpstr>
      <vt:lpstr>슬라이드 6</vt:lpstr>
      <vt:lpstr>슬라이드 7</vt:lpstr>
      <vt:lpstr>슬라이드 8</vt:lpstr>
      <vt:lpstr>슬라이드 9</vt:lpstr>
      <vt:lpstr>슬라이드 10</vt:lpstr>
      <vt:lpstr>슬라이드 11</vt:lpstr>
      <vt:lpstr>슬라이드 12</vt:lpstr>
      <vt:lpstr>슬라이드 13</vt:lpstr>
      <vt:lpstr>슬라이드 14</vt:lpstr>
      <vt:lpstr>슬라이드 15</vt:lpstr>
      <vt:lpstr>슬라이드 16</vt:lpstr>
      <vt:lpstr>슬라이드 17</vt:lpstr>
      <vt:lpstr>슬라이드 18</vt:lpstr>
      <vt:lpstr>슬라이드 19</vt:lpstr>
      <vt:lpstr>슬라이드 20</vt:lpstr>
      <vt:lpstr>슬라이드 21</vt:lpstr>
      <vt:lpstr>슬라이드 22</vt:lpstr>
      <vt:lpstr>슬라이드 23</vt:lpstr>
      <vt:lpstr>슬라이드 24</vt:lpstr>
      <vt:lpstr>슬라이드 25</vt:lpstr>
    </vt:vector>
  </TitlesOfParts>
  <Manager/>
  <Company/>
  <LinksUpToDate>false</LinksUpToDate>
  <SharedDoc>false</SharedDoc>
  <HyperlinkBase/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1</dc:title>
  <dc:creator>MacBook Pro</dc:creator>
  <cp:lastModifiedBy>신유진</cp:lastModifiedBy>
  <cp:revision>72</cp:revision>
  <dcterms:created xsi:type="dcterms:W3CDTF">2013-12-04T08:01:45Z</dcterms:created>
  <dcterms:modified xsi:type="dcterms:W3CDTF">2016-11-08T14:14:01Z</dcterms:modified>
</cp:coreProperties>
</file>