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81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80" r:id="rId21"/>
    <p:sldId id="278" r:id="rId22"/>
    <p:sldId id="279" r:id="rId23"/>
  </p:sldIdLst>
  <p:sldSz cx="12192000" cy="6858000"/>
  <p:notesSz cx="6858000" cy="9144000"/>
  <p:embeddedFontLst>
    <p:embeddedFont>
      <p:font typeface="맑은 고딕" pitchFamily="50" charset="-127"/>
      <p:regular r:id="rId24"/>
      <p:bold r:id="rId25"/>
    </p:embeddedFont>
    <p:embeddedFont>
      <p:font typeface="배달의민족 한나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>
        <p:scale>
          <a:sx n="65" d="100"/>
          <a:sy n="65" d="100"/>
        </p:scale>
        <p:origin x="-9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1002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217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0846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786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516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207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3841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990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387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85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8386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9B11B-2627-4C31-9EB2-FD41C5F61004}" type="datetimeFigureOut">
              <a:rPr lang="ko-KR" altLang="en-US" smtClean="0"/>
              <a:pPr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D875-6BCB-4579-93FF-24AC7C7B2F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56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19455" y="0"/>
            <a:ext cx="12192000" cy="6858000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693959" y="2531739"/>
            <a:ext cx="6240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600" b="1" dirty="0" err="1" smtClean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6600" b="1" dirty="0" smtClean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상담이론</a:t>
            </a:r>
            <a:endParaRPr lang="ko-KR" altLang="en-US" sz="6600" b="1" dirty="0">
              <a:solidFill>
                <a:schemeClr val="bg1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63" name="직사각형 62"/>
          <p:cNvSpPr/>
          <p:nvPr/>
        </p:nvSpPr>
        <p:spPr bwMode="white">
          <a:xfrm>
            <a:off x="0" y="3744540"/>
            <a:ext cx="12192000" cy="116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841600" y="4028172"/>
            <a:ext cx="3210971" cy="1603340"/>
            <a:chOff x="8598407" y="3880949"/>
            <a:chExt cx="3210971" cy="1603340"/>
          </a:xfrm>
        </p:grpSpPr>
        <p:sp>
          <p:nvSpPr>
            <p:cNvPr id="62" name="TextBox 8"/>
            <p:cNvSpPr txBox="1"/>
            <p:nvPr/>
          </p:nvSpPr>
          <p:spPr>
            <a:xfrm>
              <a:off x="8598408" y="3880949"/>
              <a:ext cx="3103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dirty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201645036 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우지훈</a:t>
              </a:r>
              <a:endParaRPr lang="ko-KR" altLang="en-US" sz="2800" dirty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598408" y="4240989"/>
              <a:ext cx="3103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dirty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201645027 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손민성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</a:t>
              </a:r>
              <a:endParaRPr lang="ko-KR" altLang="en-US" sz="2800" dirty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sp>
          <p:nvSpPr>
            <p:cNvPr id="65" name="TextBox 8"/>
            <p:cNvSpPr txBox="1"/>
            <p:nvPr/>
          </p:nvSpPr>
          <p:spPr>
            <a:xfrm>
              <a:off x="8598408" y="4601029"/>
              <a:ext cx="3103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201645049  </a:t>
              </a:r>
              <a:r>
                <a:rPr lang="ko-KR" altLang="en-US" sz="2800" dirty="0" err="1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이제열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 </a:t>
              </a:r>
              <a:endParaRPr lang="ko-KR" altLang="en-US" sz="2800" dirty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sp>
          <p:nvSpPr>
            <p:cNvPr id="66" name="TextBox 8"/>
            <p:cNvSpPr txBox="1"/>
            <p:nvPr/>
          </p:nvSpPr>
          <p:spPr>
            <a:xfrm>
              <a:off x="8598407" y="4961069"/>
              <a:ext cx="3210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201245037  </a:t>
              </a:r>
              <a:r>
                <a:rPr lang="ko-KR" altLang="en-US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오영석</a:t>
              </a:r>
              <a:r>
                <a:rPr lang="en-US" altLang="ko-KR" sz="2800" dirty="0" smtClean="0">
                  <a:solidFill>
                    <a:schemeClr val="bg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 </a:t>
              </a:r>
              <a:endParaRPr lang="ko-KR" altLang="en-US" sz="2800" dirty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78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45027" y="399086"/>
            <a:ext cx="3106446" cy="490542"/>
            <a:chOff x="7484268" y="1652581"/>
            <a:chExt cx="2031208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742244" y="1652581"/>
              <a:ext cx="1773232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알아차림과 접촉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21191"/>
            <a:ext cx="4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056454" y="1270370"/>
            <a:ext cx="9964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Zinker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알아차림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접촉 주기를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아래 그림과와 같이 여섯 단계로 나누어 설명 하였다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172329" y="2224500"/>
            <a:ext cx="2384132" cy="3757178"/>
            <a:chOff x="8877982" y="2801258"/>
            <a:chExt cx="2447523" cy="3424978"/>
          </a:xfrm>
        </p:grpSpPr>
        <p:pic>
          <p:nvPicPr>
            <p:cNvPr id="19" name="그림 18" descr="Joseph C. Zink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7982" y="2801258"/>
              <a:ext cx="2447523" cy="3048000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9165780" y="5856904"/>
              <a:ext cx="1901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/>
                <a:t>Joseph C. </a:t>
              </a:r>
              <a:r>
                <a:rPr lang="en-US" altLang="ko-KR" dirty="0" err="1"/>
                <a:t>Zinker</a:t>
              </a:r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95121" y="2330063"/>
            <a:ext cx="7792780" cy="3373956"/>
            <a:chOff x="1392641" y="3547655"/>
            <a:chExt cx="6367286" cy="2737113"/>
          </a:xfrm>
        </p:grpSpPr>
        <p:sp>
          <p:nvSpPr>
            <p:cNvPr id="4" name="자유형: 도형 3"/>
            <p:cNvSpPr/>
            <p:nvPr/>
          </p:nvSpPr>
          <p:spPr>
            <a:xfrm>
              <a:off x="1934291" y="3916987"/>
              <a:ext cx="5105400" cy="2019409"/>
            </a:xfrm>
            <a:custGeom>
              <a:avLst/>
              <a:gdLst>
                <a:gd name="connsiteX0" fmla="*/ 0 w 5105400"/>
                <a:gd name="connsiteY0" fmla="*/ 1962218 h 2019409"/>
                <a:gd name="connsiteX1" fmla="*/ 1828800 w 5105400"/>
                <a:gd name="connsiteY1" fmla="*/ 68 h 2019409"/>
                <a:gd name="connsiteX2" fmla="*/ 3486150 w 5105400"/>
                <a:gd name="connsiteY2" fmla="*/ 2019368 h 2019409"/>
                <a:gd name="connsiteX3" fmla="*/ 5105400 w 5105400"/>
                <a:gd name="connsiteY3" fmla="*/ 57218 h 20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400" h="2019409">
                  <a:moveTo>
                    <a:pt x="0" y="1962218"/>
                  </a:moveTo>
                  <a:cubicBezTo>
                    <a:pt x="623887" y="976380"/>
                    <a:pt x="1247775" y="-9457"/>
                    <a:pt x="1828800" y="68"/>
                  </a:cubicBezTo>
                  <a:cubicBezTo>
                    <a:pt x="2409825" y="9593"/>
                    <a:pt x="2940050" y="2009843"/>
                    <a:pt x="3486150" y="2019368"/>
                  </a:cubicBezTo>
                  <a:cubicBezTo>
                    <a:pt x="4032250" y="2028893"/>
                    <a:pt x="4841875" y="387418"/>
                    <a:pt x="5105400" y="5721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09321" y="5884362"/>
              <a:ext cx="1673751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1.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물러남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(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배경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)</a:t>
              </a:r>
              <a:endPara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2641" y="4896717"/>
              <a:ext cx="933450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2.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감각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09322" y="4182340"/>
              <a:ext cx="1432953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3.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알아차림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2275" y="3547655"/>
              <a:ext cx="1586472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4.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에너지 동원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37393" y="4140592"/>
              <a:ext cx="933450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5.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행동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02861" y="4759682"/>
              <a:ext cx="933450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6.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접촉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10150" y="5910243"/>
              <a:ext cx="1092886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1.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물러남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48399" y="5031866"/>
              <a:ext cx="933450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2.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감각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84050" y="3547655"/>
              <a:ext cx="1275877" cy="374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3.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알아차림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2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408814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지금</a:t>
              </a:r>
              <a:r>
                <a:rPr lang="en-US" altLang="ko-KR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-</a:t>
              </a:r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여기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61697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5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569" y="1113349"/>
            <a:ext cx="111206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이론에서는 현재만이 유일한 시제다</a:t>
            </a:r>
            <a:r>
              <a:rPr lang="en-US" altLang="ko-KR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en-US" altLang="ko-KR" sz="2200" dirty="0" err="1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Perls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현재는 유일한 현실로서 인간에게 지금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여기 를 제외하고는 아무것도 존재하지 않는다고 믿는다</a:t>
            </a:r>
            <a:r>
              <a:rPr lang="en-US" altLang="ko-KR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</a:p>
          <a:p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즉</a:t>
            </a:r>
            <a:r>
              <a:rPr lang="en-US" altLang="ko-KR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과거는 이미 지나가 버렸으며</a:t>
            </a:r>
            <a:r>
              <a:rPr lang="en-US" altLang="ko-KR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미래는 아직 오지 않았다는 것이다</a:t>
            </a:r>
            <a:r>
              <a:rPr lang="en-US" altLang="ko-KR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en-US" altLang="ko-KR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그 결과 과거의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일을 되돌아보는 것과 미래를 결정하고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계획하는 데 모든 에너지를 소비하는 것은 지금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여기에 집중하고 현재를 활용하는 힘을 감소시킨다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endParaRPr lang="en-US" altLang="ko-KR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22570" y="3084030"/>
            <a:ext cx="11120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2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Perls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인간이 때로 현재의 삶에서 책임감을 피하는 것을 정당화하기 위해 과거에 매달리는 경향이 </a:t>
            </a:r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있다고 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하였다</a:t>
            </a:r>
            <a:r>
              <a:rPr lang="en-US" altLang="ko-KR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개인은 현재에 집중해야 할 에너지를 과거에 머무르게 함으로써 자신의 존재방식에 </a:t>
            </a:r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대해</a:t>
            </a:r>
            <a:endParaRPr lang="en-US" altLang="ko-KR" sz="2200" dirty="0" smtClean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/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타인을 탓하거나 보다 건설적인 방향으로 움직일 스스로의 능력을 외면해 버린다</a:t>
            </a:r>
            <a:r>
              <a:rPr lang="en-US" altLang="ko-KR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lvl="0"/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22569" y="4619868"/>
            <a:ext cx="11120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200" dirty="0" err="1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이론에서는 현재에 살아야 하지만 과거와 미래를 버리지는 말고 현재인 것처럼 현재화 </a:t>
            </a:r>
            <a:r>
              <a:rPr lang="ko-KR" altLang="en-US" sz="22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해야한다</a:t>
            </a:r>
            <a:r>
              <a:rPr lang="en-US" altLang="ko-KR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</a:p>
          <a:p>
            <a:pPr lvl="0"/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즉</a:t>
            </a:r>
            <a:r>
              <a:rPr lang="en-US" altLang="ko-KR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치료자는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내담자의 중요한 과거의 사건이 있다면 과거의 사건을 다루는 것이 아니라 그 과거를 현재로 </a:t>
            </a:r>
            <a:endParaRPr lang="en-US" altLang="ko-KR" sz="2200" dirty="0" smtClean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/>
            <a:r>
              <a:rPr lang="ko-KR" altLang="en-US" sz="2200" dirty="0" smtClean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가지고 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와서 마치 그 사건이 지금</a:t>
            </a:r>
            <a:r>
              <a:rPr lang="en-US" altLang="ko-KR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여기에서 이루어지는 것처럼 다루어야 한다</a:t>
            </a:r>
            <a:r>
              <a:rPr lang="en-US" altLang="ko-KR" sz="22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371464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미해결과제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9518" y="371464"/>
            <a:ext cx="41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6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77445" y="1449633"/>
            <a:ext cx="11151389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개체가 전경과 배경을 교차한다는 것은 떠오른 자신의 욕구와 감정을 해소함을 의미한다</a:t>
            </a:r>
            <a:r>
              <a:rPr lang="en-US" altLang="ko-KR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endParaRPr lang="ko-KR" altLang="en-US" sz="10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과정을 통해 개체는 또 다른 전경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즉 자신의 욕구와 감정을 인식하고 이를 해소할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준비를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하게 된다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endParaRPr lang="en-US" altLang="ko-KR" sz="1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그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과정에서 개체가 자신의 유기체적 감정이나 욕구를 깨닫지 못하여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형성하지 못했거나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형성된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게슈탈트의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해소에 방해를 받으면 전경은 배경으로 사라지지 못한다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77444" y="3452841"/>
            <a:ext cx="97992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각 개체는 미완성의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완결 지으려는 경향이 있으므로 해소되지 못한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게슈탈트는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계속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전경으로 떠오르게 되며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미해결과제라고 한다 이러한 미해결과제는 전경과 배경의 자연스러운 교체를 방해한다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77445" y="4777198"/>
            <a:ext cx="107622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미해결 과제가 많아진다는 것은 개체가 자신의 유기체 욕구해결을 실패했다는 뜻이며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지속적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실패는 심리적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신체적 장애를 야기한다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en-US" altLang="ko-KR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Polster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와 </a:t>
            </a:r>
            <a:r>
              <a:rPr lang="en-US" altLang="ko-KR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Polster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(1973)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은 미해결 과제가 있을 때 개인은 그것에 마음을 빼앗기게 되고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이것은 여러 가지 부적응적 양상으로 삶에서 지속된다고 보았다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736404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접촉경계 혼란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2007" y="640944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28287" y="1749835"/>
            <a:ext cx="10958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Perls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유기체의 알아차림을 방해하는 접촉이 결여될 때 게슈탈트 형성과 해소가 </a:t>
            </a:r>
            <a:endParaRPr lang="en-US" altLang="ko-KR" sz="24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방해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받는다고 보았다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그리고 이런 병리현상을 </a:t>
            </a:r>
            <a:r>
              <a:rPr lang="en-US" altLang="ko-KR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‘</a:t>
            </a:r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접촉경계 혼란</a:t>
            </a:r>
            <a:r>
              <a:rPr lang="en-US" altLang="ko-KR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’</a:t>
            </a:r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으로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설명했다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4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28287" y="2828834"/>
            <a:ext cx="5295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이론에서의 저항은 개체가 현재를 온전히 경험하는 것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접촉하는 것을 방해하는 방어기제 이다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956592" y="4029163"/>
            <a:ext cx="523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Polster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와 </a:t>
            </a:r>
            <a:r>
              <a:rPr lang="en-US" altLang="ko-KR" sz="24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Polster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(1973)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</a:t>
            </a:r>
            <a:r>
              <a:rPr lang="ko-KR" altLang="en-US" sz="24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4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상담에서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다루게 되는 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5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가지 주요사항을 </a:t>
            </a:r>
            <a:endParaRPr lang="en-US" altLang="ko-KR" sz="24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정리하고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저항으로 접촉경계 </a:t>
            </a:r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혼란이</a:t>
            </a:r>
            <a:endParaRPr lang="en-US" altLang="ko-KR" sz="24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일어난다고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보았다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4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13359" y="2828835"/>
            <a:ext cx="3477986" cy="3345988"/>
            <a:chOff x="7350113" y="2764134"/>
            <a:chExt cx="3477986" cy="3345988"/>
          </a:xfrm>
        </p:grpSpPr>
        <p:pic>
          <p:nvPicPr>
            <p:cNvPr id="25" name="그림 24" descr="Erving und Miriam Polst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0113" y="2764134"/>
              <a:ext cx="3477986" cy="2769506"/>
            </a:xfrm>
            <a:prstGeom prst="rect">
              <a:avLst/>
            </a:prstGeom>
          </p:spPr>
        </p:pic>
        <p:sp>
          <p:nvSpPr>
            <p:cNvPr id="26" name="직사각형 25"/>
            <p:cNvSpPr/>
            <p:nvPr/>
          </p:nvSpPr>
          <p:spPr>
            <a:xfrm>
              <a:off x="7361727" y="5740790"/>
              <a:ext cx="34663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Erving and Miriam </a:t>
              </a:r>
              <a:r>
                <a:rPr lang="en-US" altLang="ko-KR" dirty="0" err="1"/>
                <a:t>Polster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615993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접촉경계 혼란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616735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09599" y="3500102"/>
            <a:ext cx="10682514" cy="2627085"/>
            <a:chOff x="609599" y="3500102"/>
            <a:chExt cx="10682514" cy="2627085"/>
          </a:xfrm>
        </p:grpSpPr>
        <p:sp>
          <p:nvSpPr>
            <p:cNvPr id="24" name="사각형 설명선 23"/>
            <p:cNvSpPr/>
            <p:nvPr/>
          </p:nvSpPr>
          <p:spPr>
            <a:xfrm rot="10800000">
              <a:off x="609599" y="3500102"/>
              <a:ext cx="10682514" cy="2627085"/>
            </a:xfrm>
            <a:prstGeom prst="wedgeRectCallout">
              <a:avLst>
                <a:gd name="adj1" fmla="val 38131"/>
                <a:gd name="adj2" fmla="val 66697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/>
              <a:endParaRPr lang="ko-KR" altLang="en-US" dirty="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818885" y="4359104"/>
              <a:ext cx="8978817" cy="88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60000"/>
                </a:lnSpc>
              </a:pPr>
              <a:r>
                <a:rPr lang="ko-KR" altLang="en-US" sz="32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타인의 신념과 기준을 비판 없이 자신의 것으로 수용하는 것</a:t>
              </a:r>
              <a:r>
                <a:rPr lang="en-US" altLang="ko-KR" sz="32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3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609599" y="3500250"/>
            <a:ext cx="10682514" cy="2627085"/>
            <a:chOff x="609599" y="3500250"/>
            <a:chExt cx="10682514" cy="2627085"/>
          </a:xfrm>
        </p:grpSpPr>
        <p:sp>
          <p:nvSpPr>
            <p:cNvPr id="25" name="사각형 설명선 24"/>
            <p:cNvSpPr/>
            <p:nvPr/>
          </p:nvSpPr>
          <p:spPr>
            <a:xfrm rot="10800000">
              <a:off x="609599" y="3500250"/>
              <a:ext cx="10682514" cy="2627085"/>
            </a:xfrm>
            <a:prstGeom prst="wedgeRectCallout">
              <a:avLst>
                <a:gd name="adj1" fmla="val 20604"/>
                <a:gd name="adj2" fmla="val 66697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78931" y="4056848"/>
              <a:ext cx="88645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내사와 반대되는 기제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투사는 자신의 감정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생각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욕구를 타인의 것으로 돌리는 것을 뜻한다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609599" y="3486013"/>
            <a:ext cx="10682514" cy="2627085"/>
            <a:chOff x="-3219451" y="5718397"/>
            <a:chExt cx="10682514" cy="2627085"/>
          </a:xfrm>
        </p:grpSpPr>
        <p:sp>
          <p:nvSpPr>
            <p:cNvPr id="26" name="사각형 설명선 25"/>
            <p:cNvSpPr/>
            <p:nvPr/>
          </p:nvSpPr>
          <p:spPr>
            <a:xfrm rot="10800000">
              <a:off x="-3219451" y="5718397"/>
              <a:ext cx="10682514" cy="2627085"/>
            </a:xfrm>
            <a:prstGeom prst="wedgeRectCallout">
              <a:avLst>
                <a:gd name="adj1" fmla="val 2397"/>
                <a:gd name="adj2" fmla="val 66145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091061" y="6430560"/>
              <a:ext cx="9146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밀접한 관계의 두 사람이 서로 간에 차이가 없다고 느끼도록 </a:t>
              </a:r>
              <a:endParaRPr lang="en-US" altLang="ko-KR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합의함으로써 발생하는 접촉경계 혼란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28298" y="3479347"/>
            <a:ext cx="10682514" cy="2627085"/>
            <a:chOff x="609599" y="6337084"/>
            <a:chExt cx="10682514" cy="2627085"/>
          </a:xfrm>
        </p:grpSpPr>
        <p:sp>
          <p:nvSpPr>
            <p:cNvPr id="27" name="사각형 설명선 26"/>
            <p:cNvSpPr/>
            <p:nvPr/>
          </p:nvSpPr>
          <p:spPr>
            <a:xfrm rot="10800000">
              <a:off x="609599" y="6337084"/>
              <a:ext cx="10682514" cy="2627085"/>
            </a:xfrm>
            <a:prstGeom prst="wedgeRectCallout">
              <a:avLst>
                <a:gd name="adj1" fmla="val -18662"/>
                <a:gd name="adj2" fmla="val 65040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26857" y="6809692"/>
              <a:ext cx="80772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개체가 다른 사람이나 환경에 대해 하고 싶은 행동을 자기 자신에게 하는 것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혹은 타인이 자신에게 해주기 바라는 행동을 스스로 하는 것을 뜻함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95825" y="3528135"/>
            <a:ext cx="10682514" cy="2627085"/>
            <a:chOff x="609599" y="-1440906"/>
            <a:chExt cx="10682514" cy="2627085"/>
          </a:xfrm>
        </p:grpSpPr>
        <p:sp>
          <p:nvSpPr>
            <p:cNvPr id="28" name="사각형 설명선 27"/>
            <p:cNvSpPr/>
            <p:nvPr/>
          </p:nvSpPr>
          <p:spPr>
            <a:xfrm rot="10800000">
              <a:off x="609599" y="-1440906"/>
              <a:ext cx="10682514" cy="2627085"/>
            </a:xfrm>
            <a:prstGeom prst="wedgeRectCallout">
              <a:avLst>
                <a:gd name="adj1" fmla="val -38364"/>
                <a:gd name="adj2" fmla="val 65592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1161" y="-972311"/>
              <a:ext cx="877557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환경과의 접촉을 통한 결과에 대한 두려움 때문에 접촉을 피하거나 감각적 기제를 통해 감각을 둔화 시키는 것으로</a:t>
              </a:r>
              <a:endParaRPr lang="en-US" altLang="ko-KR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r>
                <a:rPr lang="ko-KR" altLang="en-US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알아차림을 흐리게 하는 것을 말한다</a:t>
              </a:r>
              <a:r>
                <a:rPr lang="en-US" altLang="ko-KR" sz="32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endParaRPr lang="ko-KR" altLang="en-US" sz="32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28298" y="1986896"/>
            <a:ext cx="10663815" cy="1006170"/>
            <a:chOff x="1023604" y="-1238398"/>
            <a:chExt cx="10663815" cy="1006170"/>
          </a:xfrm>
        </p:grpSpPr>
        <p:sp>
          <p:nvSpPr>
            <p:cNvPr id="17" name="직사각형 16"/>
            <p:cNvSpPr/>
            <p:nvPr/>
          </p:nvSpPr>
          <p:spPr>
            <a:xfrm>
              <a:off x="1023604" y="-1238250"/>
              <a:ext cx="2132867" cy="1006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>
                  <a:solidFill>
                    <a:schemeClr val="tx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내사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156471" y="-1238250"/>
              <a:ext cx="2132867" cy="1006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>
                  <a:solidFill>
                    <a:schemeClr val="tx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투사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5289858" y="-1238250"/>
              <a:ext cx="2132867" cy="1006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>
                  <a:solidFill>
                    <a:schemeClr val="tx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융합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422205" y="-1238398"/>
              <a:ext cx="2132867" cy="1006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>
                  <a:solidFill>
                    <a:schemeClr val="tx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반전</a:t>
              </a: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9554552" y="-1238250"/>
              <a:ext cx="2132867" cy="10060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>
                  <a:solidFill>
                    <a:schemeClr val="tx1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편향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357025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상담과정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56206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48174" y="1340518"/>
            <a:ext cx="1004444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2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상담에서 중요한 목표는 알아차림과 접촉의 증가다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즉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내담자는 알아차림의 증가로 자신의 감정을 보다 잘 자각하고 자신의 행동의 결과를 </a:t>
            </a:r>
            <a:endParaRPr lang="en-US" altLang="ko-KR" sz="22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수용함과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동시에 이에 대해 책임을 지는 것을 배우게 된다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2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endParaRPr lang="ko-KR" altLang="en-US" sz="3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8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41320" y="834218"/>
            <a:ext cx="1582484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(1)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상담목표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48174" y="3035026"/>
            <a:ext cx="975360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ko-KR" altLang="en-US" sz="2200" u="sng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200" u="sng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치료의 목표는</a:t>
            </a:r>
            <a:endParaRPr lang="en-US" altLang="ko-KR" sz="2200" u="sng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 fontAlgn="base">
              <a:lnSpc>
                <a:spcPct val="160000"/>
              </a:lnSpc>
            </a:pP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내담자가 현재 무엇을 하고 있는지 어떻게 그것을 하건 간에 자각하게 하는 것이며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</a:p>
          <a:p>
            <a:pPr lvl="0" algn="just" fontAlgn="base">
              <a:lnSpc>
                <a:spcPct val="160000"/>
              </a:lnSpc>
            </a:pP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동시에 자신을 수용하고 존중하는 것을 배우게 하는 것이다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8174" y="4632299"/>
            <a:ext cx="1004444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ko-KR" altLang="en-US" sz="2200" u="sng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결과적으로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 fontAlgn="base">
              <a:lnSpc>
                <a:spcPct val="160000"/>
              </a:lnSpc>
            </a:pP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알아차림을 가지고 있는 </a:t>
            </a:r>
            <a:r>
              <a:rPr lang="ko-KR" altLang="en-US" sz="22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내담자는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자신의 존재에서 부정되었던 부분을 직면하고 </a:t>
            </a:r>
            <a:endParaRPr lang="en-US" altLang="ko-KR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 fontAlgn="base">
              <a:lnSpc>
                <a:spcPct val="160000"/>
              </a:lnSpc>
            </a:pP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수용 할 수 잇게 되며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주관적 경험과 실재를 만나게 되면서 통일된 전체로서 존재하게 된다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ko-KR" altLang="en-US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2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357025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상담과정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09908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23604" y="1373882"/>
            <a:ext cx="11077262" cy="5194582"/>
            <a:chOff x="1023604" y="1373882"/>
            <a:chExt cx="11077262" cy="5194582"/>
          </a:xfrm>
        </p:grpSpPr>
        <p:sp>
          <p:nvSpPr>
            <p:cNvPr id="4" name="직사각형 3"/>
            <p:cNvSpPr/>
            <p:nvPr/>
          </p:nvSpPr>
          <p:spPr>
            <a:xfrm>
              <a:off x="1030509" y="1373882"/>
              <a:ext cx="10120646" cy="1889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endParaRPr lang="ko-KR" altLang="en-US" sz="1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400" kern="0" dirty="0" err="1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게슈탈트</a:t>
              </a: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상담의 경험에서 내담자들은 자신의 고통과 성장을 회피하려는 것에서 벗어나 있는 그대로의 자기 경험에 접촉하고 통합하여 균형을 이루는 것을 배운다</a:t>
              </a:r>
              <a:r>
                <a:rPr lang="en-US" altLang="ko-KR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 </a:t>
              </a:r>
              <a:endPara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내담자는 무엇을 원하고 얼마만큼 </a:t>
              </a:r>
              <a:r>
                <a:rPr lang="ko-KR" altLang="en-US" sz="2400" kern="0" dirty="0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원하는 가를 </a:t>
              </a: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그들 스스로 결정한다</a:t>
              </a:r>
              <a:r>
                <a:rPr lang="en-US" altLang="ko-KR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023604" y="3521476"/>
              <a:ext cx="11077262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lnSpc>
                  <a:spcPct val="160000"/>
                </a:lnSpc>
              </a:pPr>
              <a:r>
                <a:rPr lang="ko-KR" altLang="en-US" sz="2400" u="sng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내담자가 수용해야 할 첫 번째 책임은 </a:t>
              </a: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치료에서 </a:t>
              </a:r>
              <a:r>
                <a:rPr lang="ko-KR" altLang="en-US" sz="2400" kern="0" dirty="0" err="1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내담자</a:t>
              </a: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자신이 무엇을 원하는 가를 결정하는 것이다</a:t>
              </a:r>
              <a:r>
                <a:rPr lang="en-US" altLang="ko-KR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400" kern="0" dirty="0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이 단계에서 </a:t>
              </a:r>
              <a:r>
                <a:rPr lang="ko-KR" altLang="en-US" sz="2400" kern="0" dirty="0" err="1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내담자는</a:t>
              </a:r>
              <a:r>
                <a:rPr lang="ko-KR" altLang="en-US" sz="2400" kern="0" dirty="0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상담자와의 진솔한 접촉에 기초한 관계경험 속에서 알아차림을 갖게 된다</a:t>
              </a:r>
              <a:r>
                <a:rPr lang="en-US" altLang="ko-KR" sz="2400" kern="0" dirty="0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400" kern="0" dirty="0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이에 </a:t>
              </a: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만약 내담자가 자신이 원하는 변화를 위해 직면할 용기가 있다면 방어체제를 지속시키기보다 </a:t>
              </a:r>
              <a:endParaRPr lang="en-US" altLang="ko-KR" sz="24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just" fontAlgn="base">
                <a:lnSpc>
                  <a:spcPct val="160000"/>
                </a:lnSpc>
              </a:pPr>
              <a:r>
                <a:rPr lang="ko-KR" altLang="en-US" sz="2400" kern="0" dirty="0" smtClean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생산적으로 </a:t>
              </a:r>
              <a:r>
                <a:rPr lang="ko-KR" altLang="en-US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치료를 사용할 기회를 갖게 될 것이다</a:t>
              </a:r>
              <a:r>
                <a:rPr lang="en-US" altLang="ko-KR" sz="2400" kern="0" dirty="0">
                  <a:solidFill>
                    <a:srgbClr val="000000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086936" y="860995"/>
            <a:ext cx="3339376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(2) </a:t>
            </a:r>
            <a:r>
              <a: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상담에서 내담자의 경험</a:t>
            </a:r>
            <a:endParaRPr lang="en-US" altLang="ko-KR" sz="24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5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6" y="357025"/>
            <a:ext cx="3106442" cy="490542"/>
            <a:chOff x="7484269" y="1652581"/>
            <a:chExt cx="2031206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9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상담과정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09908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38315" y="993760"/>
            <a:ext cx="11071064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u="sng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400" u="sng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400" u="sng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</a:t>
            </a:r>
            <a:endParaRPr lang="en-US" altLang="ko-KR" sz="2400" u="sng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내담자가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자신의 생각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감정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행동에 대해 더욱 많은 책임을 져야 한다는 가정에 기초한다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2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이에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치료자는 내담자가 지금 여러 가지 방법으로 자신의 책임을 회피하고 있다는 것을 깨닫게 </a:t>
            </a:r>
            <a:endParaRPr lang="en-US" altLang="ko-KR" sz="22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하여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치료를 지속할 것인지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치료에서 무엇을 배우기를 원하는지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그리고 치료시간을 </a:t>
            </a: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어떻게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이용하기를 </a:t>
            </a:r>
            <a:endParaRPr lang="en-US" altLang="ko-KR" sz="22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원하는지에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대해 결정하도록 요구한다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3612" y="4756890"/>
            <a:ext cx="11071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따라서 </a:t>
            </a:r>
            <a:r>
              <a:rPr lang="ko-KR" altLang="en-US" sz="22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치료에서 내담자들은 그들 자신의 해석과 의미를 만드는 능동적인 참여자이자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22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자각을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증진시키고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그들의 개인적 학습을 어떻게 활용하거나 활용하지 않을 것인가를 결정하는 주체가 된다</a:t>
            </a:r>
            <a:r>
              <a:rPr lang="en-US" altLang="ko-KR" sz="22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5000017" y="3843771"/>
            <a:ext cx="1527243" cy="66986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69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357025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상담과정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85902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04783" y="1489370"/>
            <a:ext cx="10158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상담에서는 상담자와 </a:t>
            </a:r>
            <a:r>
              <a:rPr lang="ko-KR" altLang="en-US" sz="20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간의 인간 대 인간의 관계를 강조한다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상담자는 내담자를 지금 있는 그대로 수용함과 동시에 상담자 자신의 반응과 관찰내용을 솔직하게 표현할 수 있어야 한다</a:t>
            </a:r>
            <a:r>
              <a:rPr lang="en-US" altLang="ko-KR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04783" y="4544823"/>
            <a:ext cx="10158746" cy="150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Jacobs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상담관계의 핵심은 진실하면서 애정 있는 만남을 강조하는 나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/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너 만남으로 설명한다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0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이에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상담자는 내담자가 더 깊이 있게 자신을 인식하도록 도울 수 있으며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상담관계는 다른 사람의 접촉을 </a:t>
            </a:r>
            <a:endParaRPr lang="en-US" altLang="ko-KR" sz="20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할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수 있게 해 주는 현재 중심적이며 비 판단 적인 관계다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145800" y="970677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(3)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상담관계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23603" y="3060945"/>
            <a:ext cx="10309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이에 상담자는 상담관계에서 자신을 개방하고 </a:t>
            </a:r>
            <a:r>
              <a:rPr lang="ko-KR" altLang="en-US" sz="20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내담자와의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지금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여기 만남에 대한 자신의 지각과 경험을 </a:t>
            </a:r>
            <a:endParaRPr lang="en-US" altLang="ko-KR" sz="20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 fontAlgn="base">
              <a:lnSpc>
                <a:spcPct val="160000"/>
              </a:lnSpc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내담자에게</a:t>
            </a:r>
            <a:r>
              <a:rPr lang="ko-KR" altLang="en-US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적극적으로 공유할 수 있어야 한다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 fontAlgn="base">
              <a:lnSpc>
                <a:spcPct val="160000"/>
              </a:lnSpc>
            </a:pP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따라서 </a:t>
            </a:r>
            <a:r>
              <a:rPr lang="ko-KR" altLang="en-US" sz="20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상담이론에서 상담자가 사용한 기법보다 더 중요 한 것이 상담자 자신이다</a:t>
            </a:r>
            <a:r>
              <a:rPr lang="en-US" altLang="ko-KR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38041" y="301914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상담과정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6305" y="224019"/>
            <a:ext cx="4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3772" y="1281932"/>
            <a:ext cx="10120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상담은 내담자가 알아차림을 향상시키고 접촉할 수 있도록 다양한 기법들이 사용된다</a:t>
            </a:r>
            <a:r>
              <a:rPr lang="en-US" altLang="ko-KR" sz="20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684232" y="2575872"/>
            <a:ext cx="5157792" cy="2033055"/>
            <a:chOff x="684232" y="2575872"/>
            <a:chExt cx="5157792" cy="203305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4232" y="2575872"/>
              <a:ext cx="2681538" cy="20330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27802" y="3349022"/>
              <a:ext cx="2314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꿈 작업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973192" y="4769522"/>
            <a:ext cx="5468609" cy="1866544"/>
            <a:chOff x="5973192" y="4769522"/>
            <a:chExt cx="5468609" cy="186654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73192" y="4769522"/>
              <a:ext cx="2385640" cy="186654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510778" y="5318073"/>
              <a:ext cx="2931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빈 의자 기법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5932229" y="2707766"/>
            <a:ext cx="5911588" cy="1769266"/>
            <a:chOff x="5932229" y="2707766"/>
            <a:chExt cx="5911588" cy="1769266"/>
          </a:xfrm>
        </p:grpSpPr>
        <p:grpSp>
          <p:nvGrpSpPr>
            <p:cNvPr id="6" name="그룹 5"/>
            <p:cNvGrpSpPr/>
            <p:nvPr/>
          </p:nvGrpSpPr>
          <p:grpSpPr>
            <a:xfrm>
              <a:off x="5932229" y="2707766"/>
              <a:ext cx="2385640" cy="1769266"/>
              <a:chOff x="8970447" y="2707766"/>
              <a:chExt cx="2385640" cy="1769266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8970447" y="2707766"/>
                <a:ext cx="2385640" cy="1769266"/>
              </a:xfrm>
              <a:prstGeom prst="rect">
                <a:avLst/>
              </a:prstGeom>
              <a:pattFill prst="diagBrick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0410778">
                <a:off x="9251346" y="3044279"/>
                <a:ext cx="10385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400" b="1" dirty="0">
                    <a:ln w="12700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자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058384">
                <a:off x="10016237" y="3297698"/>
                <a:ext cx="10385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400" b="1" dirty="0">
                    <a:ln w="12700">
                      <a:noFill/>
                      <a:prstDash val="solid"/>
                    </a:ln>
                    <a:solidFill>
                      <a:srgbClr val="FFFF0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각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108763" y="3349022"/>
              <a:ext cx="37350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0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욕구와 감정 자각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805494" y="4674893"/>
            <a:ext cx="5036530" cy="1827423"/>
            <a:chOff x="805494" y="4674893"/>
            <a:chExt cx="5036530" cy="1827423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5494" y="4674893"/>
              <a:ext cx="2449497" cy="182742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527802" y="5284998"/>
              <a:ext cx="2314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 err="1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신체자각</a:t>
              </a:r>
              <a:endParaRPr lang="ko-KR" altLang="en-US" sz="4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73772" y="1882973"/>
            <a:ext cx="558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상담에서 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‘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실험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’ 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이라는 용어로 표현되기도 한다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073772" y="777516"/>
            <a:ext cx="16754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(4) </a:t>
            </a:r>
            <a:r>
              <a: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상담기법</a:t>
            </a:r>
          </a:p>
        </p:txBody>
      </p:sp>
    </p:spTree>
    <p:extLst>
      <p:ext uri="{BB962C8B-B14F-4D97-AF65-F5344CB8AC3E}">
        <p14:creationId xmlns:p14="http://schemas.microsoft.com/office/powerpoint/2010/main" xmlns="" val="5405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249396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이등변 삼각형 3"/>
          <p:cNvSpPr/>
          <p:nvPr/>
        </p:nvSpPr>
        <p:spPr>
          <a:xfrm>
            <a:off x="2134394" y="0"/>
            <a:ext cx="3045398" cy="6858000"/>
          </a:xfrm>
          <a:prstGeom prst="triangle">
            <a:avLst>
              <a:gd name="adj" fmla="val 113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2923142" y="418569"/>
            <a:ext cx="3733477" cy="490542"/>
            <a:chOff x="3356890" y="472048"/>
            <a:chExt cx="4012545" cy="490542"/>
          </a:xfrm>
        </p:grpSpPr>
        <p:grpSp>
          <p:nvGrpSpPr>
            <p:cNvPr id="141" name="그룹 140"/>
            <p:cNvGrpSpPr/>
            <p:nvPr/>
          </p:nvGrpSpPr>
          <p:grpSpPr>
            <a:xfrm flipH="1">
              <a:off x="4032052" y="472048"/>
              <a:ext cx="3337383" cy="490542"/>
              <a:chOff x="7484268" y="1652581"/>
              <a:chExt cx="2031209" cy="490542"/>
            </a:xfrm>
          </p:grpSpPr>
          <p:sp>
            <p:nvSpPr>
              <p:cNvPr id="139" name="갈매기형 수장 138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7887500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ko-KR" altLang="en-US" sz="2000" dirty="0" err="1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게슈탈트</a:t>
                </a:r>
                <a:r>
                  <a:rPr lang="ko-KR" altLang="en-US" sz="20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 상담이론 이란</a:t>
                </a:r>
                <a:r>
                  <a:rPr lang="en-US" altLang="ko-KR" sz="20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?</a:t>
                </a:r>
                <a:endParaRPr lang="ko-KR" altLang="en-US" sz="20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356890" y="472049"/>
              <a:ext cx="561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342159" y="1083391"/>
            <a:ext cx="3634362" cy="520464"/>
            <a:chOff x="3921056" y="1240108"/>
            <a:chExt cx="3634362" cy="520464"/>
          </a:xfrm>
        </p:grpSpPr>
        <p:grpSp>
          <p:nvGrpSpPr>
            <p:cNvPr id="138" name="그룹 137"/>
            <p:cNvGrpSpPr/>
            <p:nvPr/>
          </p:nvGrpSpPr>
          <p:grpSpPr>
            <a:xfrm flipH="1">
              <a:off x="4429814" y="1240108"/>
              <a:ext cx="3125604" cy="490542"/>
              <a:chOff x="7484268" y="1652581"/>
              <a:chExt cx="2043735" cy="490542"/>
            </a:xfrm>
          </p:grpSpPr>
          <p:sp>
            <p:nvSpPr>
              <p:cNvPr id="142" name="갈매기형 수장 141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직사각형 142"/>
              <p:cNvSpPr/>
              <p:nvPr/>
            </p:nvSpPr>
            <p:spPr>
              <a:xfrm>
                <a:off x="7900026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인간관</a:t>
                </a:r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3921056" y="1298907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39440" y="1791203"/>
            <a:ext cx="3685321" cy="490542"/>
            <a:chOff x="4170904" y="1993656"/>
            <a:chExt cx="3685321" cy="490542"/>
          </a:xfrm>
        </p:grpSpPr>
        <p:grpSp>
          <p:nvGrpSpPr>
            <p:cNvPr id="144" name="그룹 143"/>
            <p:cNvGrpSpPr/>
            <p:nvPr/>
          </p:nvGrpSpPr>
          <p:grpSpPr>
            <a:xfrm flipH="1">
              <a:off x="4749781" y="1993656"/>
              <a:ext cx="3106444" cy="490542"/>
              <a:chOff x="7484268" y="1652581"/>
              <a:chExt cx="2031207" cy="490542"/>
            </a:xfrm>
          </p:grpSpPr>
          <p:sp>
            <p:nvSpPr>
              <p:cNvPr id="145" name="갈매기형 수장 144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전경과 배경</a:t>
                </a:r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4170904" y="2016011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862445" y="2487576"/>
            <a:ext cx="3736278" cy="490542"/>
            <a:chOff x="4449778" y="2747199"/>
            <a:chExt cx="3736278" cy="490542"/>
          </a:xfrm>
        </p:grpSpPr>
        <p:grpSp>
          <p:nvGrpSpPr>
            <p:cNvPr id="147" name="그룹 146"/>
            <p:cNvGrpSpPr/>
            <p:nvPr/>
          </p:nvGrpSpPr>
          <p:grpSpPr>
            <a:xfrm flipH="1">
              <a:off x="5079610" y="2747199"/>
              <a:ext cx="3106446" cy="490542"/>
              <a:chOff x="7484267" y="1652581"/>
              <a:chExt cx="2031208" cy="490542"/>
            </a:xfrm>
          </p:grpSpPr>
          <p:sp>
            <p:nvSpPr>
              <p:cNvPr id="148" name="갈매기형 수장 147"/>
              <p:cNvSpPr/>
              <p:nvPr/>
            </p:nvSpPr>
            <p:spPr>
              <a:xfrm>
                <a:off x="7484267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직사각형 148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알아차림과 접촉 </a:t>
                </a:r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4449778" y="2758762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4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909111"/>
            <a:ext cx="290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CONTENT</a:t>
            </a:r>
            <a:r>
              <a:rPr lang="en-US" altLang="ko-KR" sz="5400" dirty="0">
                <a:solidFill>
                  <a:schemeClr val="bg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s</a:t>
            </a:r>
            <a:endParaRPr lang="ko-KR" altLang="en-US" sz="5400" dirty="0">
              <a:solidFill>
                <a:schemeClr val="bg1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160046" y="3183729"/>
            <a:ext cx="3736279" cy="490542"/>
            <a:chOff x="4747321" y="3523714"/>
            <a:chExt cx="3736279" cy="490542"/>
          </a:xfrm>
        </p:grpSpPr>
        <p:grpSp>
          <p:nvGrpSpPr>
            <p:cNvPr id="102" name="그룹 101"/>
            <p:cNvGrpSpPr/>
            <p:nvPr/>
          </p:nvGrpSpPr>
          <p:grpSpPr>
            <a:xfrm flipH="1">
              <a:off x="5377156" y="3523714"/>
              <a:ext cx="3106444" cy="490542"/>
              <a:chOff x="7484268" y="1652581"/>
              <a:chExt cx="2031207" cy="490542"/>
            </a:xfrm>
          </p:grpSpPr>
          <p:sp>
            <p:nvSpPr>
              <p:cNvPr id="104" name="갈매기형 수장 103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지금</a:t>
                </a:r>
                <a:r>
                  <a:rPr lang="en-US" altLang="ko-KR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-</a:t>
                </a:r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여기</a:t>
                </a: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4747321" y="3535277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5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361897" y="3898064"/>
            <a:ext cx="3736279" cy="490542"/>
            <a:chOff x="5044861" y="4271200"/>
            <a:chExt cx="3736279" cy="490542"/>
          </a:xfrm>
        </p:grpSpPr>
        <p:grpSp>
          <p:nvGrpSpPr>
            <p:cNvPr id="107" name="그룹 106"/>
            <p:cNvGrpSpPr/>
            <p:nvPr/>
          </p:nvGrpSpPr>
          <p:grpSpPr>
            <a:xfrm flipH="1">
              <a:off x="5674696" y="4271200"/>
              <a:ext cx="3106444" cy="490542"/>
              <a:chOff x="7484268" y="1652581"/>
              <a:chExt cx="2031207" cy="490542"/>
            </a:xfrm>
          </p:grpSpPr>
          <p:sp>
            <p:nvSpPr>
              <p:cNvPr id="108" name="갈매기형 수장 107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미해결과제</a:t>
                </a: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5044861" y="4282763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6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78556" y="4583586"/>
            <a:ext cx="3736279" cy="490542"/>
            <a:chOff x="5400464" y="5033200"/>
            <a:chExt cx="3736279" cy="490542"/>
          </a:xfrm>
        </p:grpSpPr>
        <p:grpSp>
          <p:nvGrpSpPr>
            <p:cNvPr id="130" name="그룹 129"/>
            <p:cNvGrpSpPr/>
            <p:nvPr/>
          </p:nvGrpSpPr>
          <p:grpSpPr>
            <a:xfrm flipH="1">
              <a:off x="6030299" y="5033200"/>
              <a:ext cx="3106444" cy="490542"/>
              <a:chOff x="7484268" y="1652581"/>
              <a:chExt cx="2031207" cy="490542"/>
            </a:xfrm>
          </p:grpSpPr>
          <p:sp>
            <p:nvSpPr>
              <p:cNvPr id="131" name="갈매기형 수장 130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직사각형 131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접촉경계 혼란</a:t>
                </a:r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5400464" y="5044763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7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991732" y="5326674"/>
            <a:ext cx="3736279" cy="490542"/>
            <a:chOff x="5756063" y="5838744"/>
            <a:chExt cx="3736279" cy="490542"/>
          </a:xfrm>
        </p:grpSpPr>
        <p:grpSp>
          <p:nvGrpSpPr>
            <p:cNvPr id="134" name="그룹 133"/>
            <p:cNvGrpSpPr/>
            <p:nvPr/>
          </p:nvGrpSpPr>
          <p:grpSpPr>
            <a:xfrm flipH="1">
              <a:off x="6385898" y="5838744"/>
              <a:ext cx="3106444" cy="490542"/>
              <a:chOff x="7484268" y="1652581"/>
              <a:chExt cx="2031207" cy="490542"/>
            </a:xfrm>
          </p:grpSpPr>
          <p:sp>
            <p:nvSpPr>
              <p:cNvPr id="135" name="갈매기형 수장 134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직사각형 135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상담과정</a:t>
                </a: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756063" y="5850307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8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50" name="모서리가 둥근 직사각형 14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5335474" y="6016467"/>
            <a:ext cx="3736279" cy="490542"/>
            <a:chOff x="7853377" y="1230459"/>
            <a:chExt cx="3736279" cy="490542"/>
          </a:xfrm>
        </p:grpSpPr>
        <p:grpSp>
          <p:nvGrpSpPr>
            <p:cNvPr id="158" name="그룹 157"/>
            <p:cNvGrpSpPr/>
            <p:nvPr/>
          </p:nvGrpSpPr>
          <p:grpSpPr>
            <a:xfrm flipH="1">
              <a:off x="8483212" y="1230459"/>
              <a:ext cx="3106444" cy="490542"/>
              <a:chOff x="7484268" y="1652581"/>
              <a:chExt cx="2031207" cy="490542"/>
            </a:xfrm>
          </p:grpSpPr>
          <p:sp>
            <p:nvSpPr>
              <p:cNvPr id="159" name="갈매기형 수장 158"/>
              <p:cNvSpPr/>
              <p:nvPr/>
            </p:nvSpPr>
            <p:spPr>
              <a:xfrm>
                <a:off x="7484268" y="1652582"/>
                <a:ext cx="636592" cy="490541"/>
              </a:xfrm>
              <a:prstGeom prst="chevron">
                <a:avLst>
                  <a:gd name="adj" fmla="val 48058"/>
                </a:avLst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직사각형 159"/>
              <p:cNvSpPr/>
              <p:nvPr/>
            </p:nvSpPr>
            <p:spPr>
              <a:xfrm>
                <a:off x="7887498" y="1652581"/>
                <a:ext cx="1627977" cy="490542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dirty="0">
                    <a:solidFill>
                      <a:schemeClr val="bg1">
                        <a:lumMod val="50000"/>
                      </a:schemeClr>
                    </a:solidFill>
                    <a:latin typeface="배달의민족 한나" panose="02000503000000020003" pitchFamily="2" charset="-127"/>
                    <a:ea typeface="배달의민족 한나" panose="02000503000000020003" pitchFamily="2" charset="-127"/>
                  </a:rPr>
                  <a:t>총정리</a:t>
                </a: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7853377" y="1242022"/>
              <a:ext cx="415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bg1">
                      <a:lumMod val="50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9</a:t>
              </a:r>
              <a:endParaRPr lang="ko-KR" altLang="en-US" sz="24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7598723" y="2042996"/>
            <a:ext cx="4408451" cy="2748296"/>
            <a:chOff x="7598723" y="2042996"/>
            <a:chExt cx="4408451" cy="2748296"/>
          </a:xfrm>
        </p:grpSpPr>
        <p:grpSp>
          <p:nvGrpSpPr>
            <p:cNvPr id="37" name="그룹 36"/>
            <p:cNvGrpSpPr/>
            <p:nvPr/>
          </p:nvGrpSpPr>
          <p:grpSpPr>
            <a:xfrm>
              <a:off x="7598723" y="2042996"/>
              <a:ext cx="2946060" cy="2748296"/>
              <a:chOff x="7598723" y="2042996"/>
              <a:chExt cx="2946060" cy="2748296"/>
            </a:xfrm>
          </p:grpSpPr>
          <p:cxnSp>
            <p:nvCxnSpPr>
              <p:cNvPr id="26" name="직선 연결선 25"/>
              <p:cNvCxnSpPr/>
              <p:nvPr/>
            </p:nvCxnSpPr>
            <p:spPr>
              <a:xfrm>
                <a:off x="7598723" y="2042996"/>
                <a:ext cx="2946060" cy="7916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10544783" y="2042996"/>
                <a:ext cx="0" cy="2748296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>
                <a:off x="9253810" y="4791292"/>
                <a:ext cx="1290973" cy="0"/>
              </a:xfrm>
              <a:prstGeom prst="line">
                <a:avLst/>
              </a:prstGeom>
              <a:ln w="254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10544783" y="3092451"/>
              <a:ext cx="146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주요 개념</a:t>
              </a:r>
              <a:endPara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381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383600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상담과정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83600"/>
            <a:ext cx="4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8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49286" y="2953170"/>
            <a:ext cx="4831812" cy="1984717"/>
            <a:chOff x="843445" y="2035313"/>
            <a:chExt cx="4831812" cy="198471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3445" y="2035313"/>
              <a:ext cx="2449496" cy="19847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61035" y="2568450"/>
              <a:ext cx="2314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환경자각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668062" y="2790297"/>
            <a:ext cx="6184551" cy="1984717"/>
            <a:chOff x="5276817" y="1899254"/>
            <a:chExt cx="6184551" cy="1984717"/>
          </a:xfrm>
        </p:grpSpPr>
        <p:sp>
          <p:nvSpPr>
            <p:cNvPr id="17" name="TextBox 16"/>
            <p:cNvSpPr txBox="1"/>
            <p:nvPr/>
          </p:nvSpPr>
          <p:spPr>
            <a:xfrm>
              <a:off x="5276817" y="2568450"/>
              <a:ext cx="3735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4400" dirty="0" err="1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언어자각</a:t>
              </a:r>
              <a:endParaRPr lang="ko-KR" altLang="en-US" sz="4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1871" y="1899254"/>
              <a:ext cx="2449497" cy="1984717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5221274" y="3614651"/>
            <a:ext cx="2315847" cy="2755398"/>
            <a:chOff x="4840930" y="3374749"/>
            <a:chExt cx="2449497" cy="275539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40930" y="3374749"/>
              <a:ext cx="2449497" cy="198595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932927" y="5360706"/>
              <a:ext cx="2314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과장하기</a:t>
              </a: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986633" y="898277"/>
            <a:ext cx="16754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(4) </a:t>
            </a:r>
            <a:r>
              <a:rPr lang="ko-KR" altLang="en-US" sz="24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상담기법</a:t>
            </a:r>
          </a:p>
        </p:txBody>
      </p:sp>
    </p:spTree>
    <p:extLst>
      <p:ext uri="{BB962C8B-B14F-4D97-AF65-F5344CB8AC3E}">
        <p14:creationId xmlns:p14="http://schemas.microsoft.com/office/powerpoint/2010/main" xmlns="" val="35349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277E-6 -1.48148E-6 L 0.00156 -0.189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772E-6 -3.7037E-7 L 0.00065 -0.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844735" y="324347"/>
            <a:ext cx="2976549" cy="490542"/>
            <a:chOff x="7484268" y="1652581"/>
            <a:chExt cx="1946273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02564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총정리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8881" y="277231"/>
            <a:ext cx="41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9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881" y="1014297"/>
            <a:ext cx="11312404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펄스</a:t>
            </a:r>
            <a:r>
              <a:rPr lang="en-US" altLang="ko-KR" sz="19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(Friedrich 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S. </a:t>
            </a:r>
            <a:r>
              <a:rPr lang="en-US" altLang="ko-KR" sz="19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Perls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1893~1970)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에 의해 발달된 </a:t>
            </a:r>
            <a:r>
              <a:rPr lang="ko-KR" altLang="en-US" sz="19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치료는 내담자로 하여금 ‘지금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19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여기’에서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그들의 존재를 충분히 경험하도록 돕는 비 해석적이고 과거력을 중요하게 여기지 않는 치료적 접근이며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‘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지금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19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여기’에서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개인의 ‘</a:t>
            </a:r>
            <a:r>
              <a:rPr lang="ko-KR" altLang="en-US" sz="19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자각’이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주된 초점이 된다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5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9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치료자와</a:t>
            </a:r>
            <a:r>
              <a:rPr lang="ko-KR" altLang="en-US" sz="19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내담자간의 대부분의 상호작용은 ‘나와 너’의 방식으로 다루어지며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19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전이나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역전이와 같은 의미를 부여하지 않는다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19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9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상황에서 치료자의 역할은 내담자가 자기 자각을 증진시킬 수 있는 상황을 고안하는 것이며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내담자는 수동적으로 </a:t>
            </a:r>
            <a:endParaRPr lang="en-US" altLang="ko-KR" sz="1900" kern="0" dirty="0" smtClean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9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치료자로부터</a:t>
            </a:r>
            <a:r>
              <a:rPr lang="ko-KR" altLang="en-US" sz="19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통찰과 해결책을 기다리기 보다는 스스로 보고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느끼고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자각하고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해석할 것을 요구 받는다</a:t>
            </a:r>
            <a:r>
              <a:rPr lang="en-US" altLang="ko-KR" sz="19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algn="just" fontAlgn="base">
              <a:lnSpc>
                <a:spcPct val="160000"/>
              </a:lnSpc>
            </a:pPr>
            <a:endParaRPr lang="ko-KR" altLang="en-US" sz="5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무엇이 이루어져야 하는가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내용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)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보다는 무엇이 진행되고 있는가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과정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)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에 주의 집중함으로써 내담자는 그가 하고 있는 것에 대한 책임을 질 수 있도록 격려 받는다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1900" kern="0" dirty="0" err="1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치료의 초점은 개인의 경험에 대한 즉각적인 자각에 있으며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원인이나 목적에 대한 인지적 설명이나 해석은 배격된다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19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1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900" kern="0" dirty="0" err="1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1900" kern="0" dirty="0" smtClean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치료의 가장 중요한 목표는 내담자가 자신에 대한 책임감을 갖도록 돕는 것이다</a:t>
            </a:r>
            <a:r>
              <a:rPr lang="en-US" altLang="ko-KR" sz="1900" kern="0" dirty="0">
                <a:solidFill>
                  <a:srgbClr val="000000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1900" kern="0" dirty="0">
              <a:solidFill>
                <a:srgbClr val="000000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0" y="3162300"/>
            <a:ext cx="12192000" cy="3695700"/>
          </a:xfrm>
          <a:prstGeom prst="rect">
            <a:avLst/>
          </a:prstGeom>
          <a:solidFill>
            <a:schemeClr val="tx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14880" y="879821"/>
            <a:ext cx="558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ko-KR" altLang="en-US" b="1" dirty="0"/>
              <a:t>사진출처 </a:t>
            </a:r>
            <a:r>
              <a:rPr lang="en-US" altLang="ko-KR" b="1" dirty="0"/>
              <a:t>: Pinterest • </a:t>
            </a:r>
            <a:r>
              <a:rPr lang="ko-KR" altLang="en-US" b="1" dirty="0"/>
              <a:t>전 세계의 아이디어 카탈로그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14880" y="1249153"/>
            <a:ext cx="352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ko-KR" altLang="en-US" b="1" dirty="0"/>
              <a:t>사진출처 </a:t>
            </a:r>
            <a:r>
              <a:rPr lang="en-US" altLang="ko-KR" b="1" dirty="0"/>
              <a:t>: The </a:t>
            </a:r>
            <a:r>
              <a:rPr lang="en-US" altLang="ko-KR" b="1" dirty="0">
                <a:latin typeface="+mn-ea"/>
              </a:rPr>
              <a:t>Gestalt-</a:t>
            </a:r>
            <a:r>
              <a:rPr lang="en-US" altLang="ko-KR" b="1" dirty="0" err="1">
                <a:latin typeface="+mn-ea"/>
              </a:rPr>
              <a:t>theorie</a:t>
            </a:r>
            <a:r>
              <a:rPr lang="en-US" altLang="ko-KR" b="1" dirty="0">
                <a:latin typeface="+mn-ea"/>
              </a:rPr>
              <a:t> </a:t>
            </a:r>
            <a:endParaRPr lang="ko-KR" altLang="en-US" b="1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14880" y="1618485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ko-KR" altLang="en-US" b="1" dirty="0"/>
              <a:t>사진출처 </a:t>
            </a:r>
            <a:r>
              <a:rPr lang="en-US" altLang="ko-KR" b="1" dirty="0"/>
              <a:t>: </a:t>
            </a:r>
            <a:r>
              <a:rPr lang="ko-KR" altLang="en-US" b="1" dirty="0" err="1"/>
              <a:t>네이버</a:t>
            </a:r>
            <a:r>
              <a:rPr lang="ko-KR" altLang="en-US" b="1" dirty="0"/>
              <a:t> </a:t>
            </a:r>
            <a:r>
              <a:rPr lang="ko-KR" altLang="en-US" b="1" dirty="0" smtClean="0"/>
              <a:t>지식백과</a:t>
            </a:r>
            <a:endParaRPr lang="ko-KR" altLang="en-US" b="1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14880" y="1987817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ko-KR" altLang="en-US" b="1" dirty="0"/>
              <a:t>출처 </a:t>
            </a:r>
            <a:r>
              <a:rPr lang="en-US" altLang="ko-KR" b="1" dirty="0"/>
              <a:t>: </a:t>
            </a:r>
            <a:r>
              <a:rPr lang="ko-KR" altLang="en-US" b="1" dirty="0" err="1"/>
              <a:t>상담학개론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대표저자 </a:t>
            </a:r>
            <a:r>
              <a:rPr lang="en-US" altLang="ko-KR" b="1" dirty="0"/>
              <a:t>: </a:t>
            </a:r>
            <a:r>
              <a:rPr lang="ko-KR" altLang="en-US" b="1" dirty="0" err="1"/>
              <a:t>김계현</a:t>
            </a:r>
            <a:r>
              <a:rPr lang="en-US" altLang="ko-KR" b="1" dirty="0"/>
              <a:t>)</a:t>
            </a:r>
            <a:endParaRPr lang="ko-KR" altLang="en-US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1306" y="3477753"/>
            <a:ext cx="6240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8000" b="1" dirty="0" smtClean="0">
                <a:solidFill>
                  <a:schemeClr val="bg1"/>
                </a:solidFill>
                <a:latin typeface="+mj-ea"/>
                <a:ea typeface="+mj-ea"/>
              </a:rPr>
              <a:t>감사합니다</a:t>
            </a:r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14880" y="23571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ko-KR" altLang="en-US" b="1" dirty="0" err="1">
                <a:latin typeface="+mn-ea"/>
              </a:rPr>
              <a:t>그림출처</a:t>
            </a:r>
            <a:r>
              <a:rPr lang="en-US" altLang="ko-KR" b="1" dirty="0">
                <a:latin typeface="+mn-ea"/>
              </a:rPr>
              <a:t>: </a:t>
            </a:r>
            <a:r>
              <a:rPr lang="ko-KR" altLang="en-US" b="1" dirty="0" err="1">
                <a:latin typeface="+mn-ea"/>
              </a:rPr>
              <a:t>이솜</a:t>
            </a:r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꿈편지</a:t>
            </a:r>
            <a:r>
              <a:rPr lang="ko-KR" altLang="en-US" b="1" dirty="0">
                <a:latin typeface="+mn-ea"/>
              </a:rPr>
              <a:t> 모임에서 부분 컷</a:t>
            </a:r>
          </a:p>
        </p:txBody>
      </p:sp>
    </p:spTree>
    <p:extLst>
      <p:ext uri="{BB962C8B-B14F-4D97-AF65-F5344CB8AC3E}">
        <p14:creationId xmlns:p14="http://schemas.microsoft.com/office/powerpoint/2010/main" xmlns="" val="16119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595335" y="1421970"/>
            <a:ext cx="2726270" cy="4222159"/>
            <a:chOff x="8507786" y="784879"/>
            <a:chExt cx="2726270" cy="4222159"/>
          </a:xfrm>
        </p:grpSpPr>
        <p:pic>
          <p:nvPicPr>
            <p:cNvPr id="108" name="그림 107" descr="Friedrich Salomon Perl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8049" y="784879"/>
              <a:ext cx="2706007" cy="3405441"/>
            </a:xfrm>
            <a:prstGeom prst="rect">
              <a:avLst/>
            </a:prstGeom>
          </p:spPr>
        </p:pic>
        <p:sp>
          <p:nvSpPr>
            <p:cNvPr id="109" name="직사각형 108"/>
            <p:cNvSpPr/>
            <p:nvPr/>
          </p:nvSpPr>
          <p:spPr>
            <a:xfrm>
              <a:off x="8507786" y="4303877"/>
              <a:ext cx="2640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+mn-ea"/>
                </a:rPr>
                <a:t>Friedrich Salomon </a:t>
              </a:r>
              <a:r>
                <a:rPr lang="en-US" altLang="ko-KR" dirty="0" err="1">
                  <a:latin typeface="+mn-ea"/>
                </a:rPr>
                <a:t>Perls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9100738" y="4637706"/>
              <a:ext cx="1479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+mn-ea"/>
                </a:rPr>
                <a:t>1893 – 1970</a:t>
              </a:r>
              <a:endParaRPr lang="ko-KR" altLang="en-US" dirty="0">
                <a:latin typeface="+mn-ea"/>
              </a:endParaRPr>
            </a:p>
          </p:txBody>
        </p:sp>
      </p:grpSp>
      <p:sp>
        <p:nvSpPr>
          <p:cNvPr id="131" name="직사각형 130"/>
          <p:cNvSpPr/>
          <p:nvPr/>
        </p:nvSpPr>
        <p:spPr>
          <a:xfrm>
            <a:off x="667655" y="1158457"/>
            <a:ext cx="7039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상담이론은 </a:t>
            </a:r>
            <a:r>
              <a:rPr lang="en-US" altLang="ko-KR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Perls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라는 정신과 의사가 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Freud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의 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정신분석학을 훈련을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받았으나 과거를 지나치게 강조하는 분석에 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한계를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느끼고</a:t>
            </a:r>
            <a:endParaRPr lang="en-US" altLang="ko-KR" sz="2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개인의 현상학적 경험의 자각을 통합시키는 것을 강조하고자 하였다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132" name="직사각형 131"/>
          <p:cNvSpPr/>
          <p:nvPr/>
        </p:nvSpPr>
        <p:spPr>
          <a:xfrm>
            <a:off x="667654" y="2178971"/>
            <a:ext cx="70394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Perls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는 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1950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년에 ‘알아차림’ 에 관한 이론을 정립하고 </a:t>
            </a:r>
            <a:endParaRPr lang="en-US" altLang="ko-KR" sz="2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처음으로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‘</a:t>
            </a:r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치료’ 라는 용어를 사용하였다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algn="ctr"/>
            <a:endParaRPr lang="en-US" altLang="ko-KR" sz="20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게슈탈트란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형태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모양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유형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전체를 의미하는 독일어인 </a:t>
            </a:r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게슈탈텐의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명사형으로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구성하다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형성하다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창조하다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조직하다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라는 뜻을 가진다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133" name="직사각형 132"/>
          <p:cNvSpPr/>
          <p:nvPr/>
        </p:nvSpPr>
        <p:spPr>
          <a:xfrm>
            <a:off x="667653" y="3894528"/>
            <a:ext cx="7039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심리학에서는 인간이 어떤 특정 대상을 지각할 때 사물의 부분과 부분을 따로 떼어내서 지각하는 것이 아니라 </a:t>
            </a:r>
            <a:endParaRPr lang="en-US" altLang="ko-KR" sz="2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하나의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의미 있는 전제로 지각한다고 본다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endParaRPr lang="en-US" altLang="ko-KR" dirty="0"/>
          </a:p>
          <a:p>
            <a:pPr algn="ctr"/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게슈탈트는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프로이트의 </a:t>
            </a:r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리비도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와 달리 환경과의 관계 속에서 형성되며 해소되는 개체의 행동동기로 이해된다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algn="ctr"/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즉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모든 유기체 활동에 </a:t>
            </a:r>
            <a:r>
              <a:rPr lang="ko-KR" altLang="en-US" sz="20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형성함으로써 해결된다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하지만</a:t>
            </a:r>
            <a:r>
              <a:rPr lang="en-US" altLang="ko-KR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간혹 개체가 자연스러운 유기체 활동을 인위적으로 차단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endParaRPr lang="en-US" altLang="ko-KR" sz="20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방해할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때 문제가 발생할 수 있다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grpSp>
        <p:nvGrpSpPr>
          <p:cNvPr id="134" name="그룹 133"/>
          <p:cNvGrpSpPr/>
          <p:nvPr/>
        </p:nvGrpSpPr>
        <p:grpSpPr>
          <a:xfrm flipH="1">
            <a:off x="984053" y="446963"/>
            <a:ext cx="4429776" cy="490542"/>
            <a:chOff x="7484268" y="1652581"/>
            <a:chExt cx="2031209" cy="490542"/>
          </a:xfrm>
        </p:grpSpPr>
        <p:sp>
          <p:nvSpPr>
            <p:cNvPr id="135" name="갈매기형 수장 134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7740923" y="1652581"/>
              <a:ext cx="1774554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err="1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게슈탈트</a:t>
              </a:r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상담이론 이란</a:t>
              </a:r>
              <a:r>
                <a:rPr lang="en-US" altLang="ko-KR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?</a:t>
              </a:r>
              <a:endParaRPr lang="ko-KR" altLang="en-US" sz="3200" dirty="0">
                <a:solidFill>
                  <a:schemeClr val="bg1">
                    <a:lumMod val="50000"/>
                  </a:schemeClr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385668" y="188640"/>
            <a:ext cx="59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48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072798" y="1233714"/>
            <a:ext cx="2706007" cy="3773324"/>
            <a:chOff x="8528049" y="1233714"/>
            <a:chExt cx="2706007" cy="3773324"/>
          </a:xfrm>
        </p:grpSpPr>
        <p:pic>
          <p:nvPicPr>
            <p:cNvPr id="108" name="그림 107" descr="Friedrich Salomon Perl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8049" y="1233714"/>
              <a:ext cx="2706007" cy="3033485"/>
            </a:xfrm>
            <a:prstGeom prst="rect">
              <a:avLst/>
            </a:prstGeom>
          </p:spPr>
        </p:pic>
        <p:sp>
          <p:nvSpPr>
            <p:cNvPr id="109" name="직사각형 108"/>
            <p:cNvSpPr/>
            <p:nvPr/>
          </p:nvSpPr>
          <p:spPr>
            <a:xfrm>
              <a:off x="9158381" y="4303877"/>
              <a:ext cx="1339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/>
                <a:t>Kurt </a:t>
              </a:r>
              <a:r>
                <a:rPr lang="en-US" altLang="ko-KR" dirty="0" err="1"/>
                <a:t>Lewin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9100739" y="4637706"/>
              <a:ext cx="1479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+mn-ea"/>
                </a:rPr>
                <a:t>1890 – 1947</a:t>
              </a:r>
              <a:endParaRPr lang="ko-KR" altLang="en-US" dirty="0">
                <a:latin typeface="+mn-ea"/>
              </a:endParaRPr>
            </a:p>
          </p:txBody>
        </p:sp>
      </p:grpSp>
      <p:grpSp>
        <p:nvGrpSpPr>
          <p:cNvPr id="2" name="그룹 133"/>
          <p:cNvGrpSpPr/>
          <p:nvPr/>
        </p:nvGrpSpPr>
        <p:grpSpPr>
          <a:xfrm flipH="1">
            <a:off x="984052" y="407289"/>
            <a:ext cx="4429778" cy="490542"/>
            <a:chOff x="7484268" y="1652581"/>
            <a:chExt cx="2031210" cy="490542"/>
          </a:xfrm>
        </p:grpSpPr>
        <p:sp>
          <p:nvSpPr>
            <p:cNvPr id="135" name="갈매기형 수장 134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7700779" y="1652581"/>
              <a:ext cx="1814699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err="1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게슈탈트</a:t>
              </a:r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상담이론 이란</a:t>
              </a:r>
              <a:r>
                <a:rPr lang="en-US" altLang="ko-KR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?</a:t>
              </a:r>
              <a:endParaRPr lang="ko-KR" altLang="en-US" sz="3200" dirty="0">
                <a:solidFill>
                  <a:schemeClr val="bg1">
                    <a:lumMod val="50000"/>
                  </a:schemeClr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414695" y="329394"/>
            <a:ext cx="59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6601" y="975724"/>
            <a:ext cx="8570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000" dirty="0" err="1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이론은 </a:t>
            </a:r>
            <a:r>
              <a:rPr lang="ko-KR" altLang="en-US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인간을 이해하는데 다음 기본적인 가정에 기초하고 있다</a:t>
            </a:r>
            <a:r>
              <a:rPr lang="en-US" altLang="ko-KR" sz="20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algn="just"/>
            <a:endParaRPr lang="ko-KR" altLang="en-US" sz="20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/>
            <a:r>
              <a:rPr lang="ko-KR" altLang="en-US" sz="20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0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4695" y="1483555"/>
            <a:ext cx="8502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첫째 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: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이론은 총체주의에 기초한다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인간의 본성은 모든 경험들의 총체이며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</a:p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 이 전체는 부분의 합과는 본질적으로 다르다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가정은 인간의 행동을 </a:t>
            </a:r>
            <a:endParaRPr lang="en-US" altLang="ko-KR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 자극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-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반응의 원리로 설명하려 한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행동주의 입장과 대립된다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lvl="0" algn="ctr"/>
            <a:endParaRPr lang="en-US" altLang="ko-KR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ko-KR" altLang="en-US" sz="20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상담은 총체적인 모습에 관심이 있기에 사람의 한 가지 측면을 강조하지 않는다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  <a:r>
              <a:rPr lang="ko-KR" altLang="en-US" sz="20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치료는 내담자의 생각과 감정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행동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신체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꿈 등에 관심을 가지며 이러한</a:t>
            </a:r>
            <a:endParaRPr lang="en-US" altLang="ko-KR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부분을  맞추어 가는 방법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즉 개인이 환경과 접촉하는 방법 등과 같은 통합을 강조한다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14695" y="4088544"/>
            <a:ext cx="8502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둘째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: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이론은 인간을 전체 장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(field)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의 관점에서 통합적으로 이해하려고 </a:t>
            </a:r>
            <a:endParaRPr lang="en-US" altLang="ko-KR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시도한다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이것은 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Lewin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의 </a:t>
            </a:r>
            <a:r>
              <a:rPr lang="ko-KR" altLang="en-US" sz="20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장이론에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기초를 둔다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/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14694" y="5112341"/>
            <a:ext cx="8739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셋째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: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이론은 실존적이다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000" dirty="0" err="1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치료는 인간이 있는 그대로의 경험을 자각하고 </a:t>
            </a:r>
            <a:endParaRPr lang="en-US" altLang="ko-KR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/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수용하는 것을 선택할 것을 강조한다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</a:p>
          <a:p>
            <a:pPr lvl="0" algn="just"/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이는 실존적 주체로써 자신의 경험을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왜곡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부인함으로써 책임을 회피하는 것을 </a:t>
            </a:r>
            <a:endParaRPr lang="en-US" altLang="ko-KR" sz="2000" dirty="0">
              <a:solidFill>
                <a:prstClr val="black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lvl="0" algn="just"/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 </a:t>
            </a:r>
            <a:r>
              <a:rPr lang="ko-KR" altLang="en-US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벗어나 신뢰하고 책임지며 살아갈 것을 강조한다</a:t>
            </a:r>
            <a:r>
              <a:rPr lang="en-US" altLang="ko-KR" sz="2000" dirty="0">
                <a:solidFill>
                  <a:prstClr val="black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 flipH="1">
            <a:off x="1023604" y="329103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6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인간관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220431"/>
            <a:ext cx="41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40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88681" y="1330503"/>
            <a:ext cx="79284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인간은 개인이 삶을 살아가면서 스스로 자신의 길을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찾아내고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삶에 대한 책임을 질 수 있는 존재라는 점을 강조한다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endParaRPr lang="en-US" altLang="ko-KR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이론에서 건강한 삶이란 분명하고 강한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형성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할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수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있는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능력이며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건강한 유기체는 자신에게 가장 필요한 것이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무엇인지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스스로 자각하고 해결해 나갈 수 있는 능력이 있다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endParaRPr lang="en-US" altLang="ko-KR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인간에게는 평행상태를 지속적으로 유지하려는 동기가 내재해 있기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때문에 </a:t>
            </a:r>
            <a:r>
              <a:rPr lang="ko-KR" altLang="en-US" sz="22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형성하고 이를 해소할 수 있다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이때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상태를 유지하려는 동기는 생득적이며 유기체적인 동기이다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endParaRPr lang="en-US" altLang="ko-KR" sz="22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유기체적 동기는 </a:t>
            </a:r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균형과 불균형 상태를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자연스럽게 조절하고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평형상태가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깨어질 때 욕구만족이나 제거를 통해 평형상태를 회복하려 한다</a:t>
            </a:r>
            <a:r>
              <a:rPr lang="en-US" altLang="ko-KR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2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2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이러한 </a:t>
            </a:r>
            <a:r>
              <a:rPr lang="ko-KR" altLang="en-US" sz="22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인간의 자기조절 동기는 인간이 성장하게 하는 원동력이 된다</a:t>
            </a:r>
            <a:r>
              <a:rPr lang="en-US" altLang="ko-KR" dirty="0"/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760585" y="1528465"/>
            <a:ext cx="2726270" cy="4222159"/>
            <a:chOff x="8507786" y="784879"/>
            <a:chExt cx="2726270" cy="4222159"/>
          </a:xfrm>
        </p:grpSpPr>
        <p:pic>
          <p:nvPicPr>
            <p:cNvPr id="18" name="그림 17" descr="Friedrich Salomon Perl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8049" y="784879"/>
              <a:ext cx="2706007" cy="3405441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8507786" y="4303877"/>
              <a:ext cx="26408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+mn-ea"/>
                </a:rPr>
                <a:t>Friedrich Salomon </a:t>
              </a:r>
              <a:r>
                <a:rPr lang="en-US" altLang="ko-KR" dirty="0" err="1">
                  <a:latin typeface="+mn-ea"/>
                </a:rPr>
                <a:t>Perls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9100738" y="4637706"/>
              <a:ext cx="14798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>
                  <a:latin typeface="+mn-ea"/>
                </a:rPr>
                <a:t>1893 – 1970</a:t>
              </a:r>
              <a:endParaRPr lang="ko-KR" altLang="en-US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23604" y="393328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인간관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2279" y="350588"/>
            <a:ext cx="4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40441" y="1101474"/>
            <a:ext cx="10087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이론은 실존주의 철학에 기초하고 있다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실존적 </a:t>
            </a:r>
            <a:r>
              <a: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관점에서 볼 때 다음 특징이 있다</a:t>
            </a:r>
            <a:r>
              <a: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4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07360" y="2052228"/>
            <a:ext cx="11056104" cy="8708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첫째</a:t>
            </a:r>
            <a:r>
              <a:rPr lang="en-US" altLang="ko-KR" sz="25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5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인간은 책임질 수 있고 통합된 인간으로 생활할 수 있는 충분한 능력을 가지고 있다</a:t>
            </a:r>
            <a:r>
              <a:rPr lang="en-US" altLang="ko-KR" sz="25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500" dirty="0">
              <a:solidFill>
                <a:schemeClr val="tx1"/>
              </a:solidFill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95138" y="3133990"/>
            <a:ext cx="11056104" cy="8708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둘째</a:t>
            </a:r>
            <a:r>
              <a:rPr lang="en-US" altLang="ko-KR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자신과 주변에서 일어나는 일들을 충분히 알아차릴 경우에 통합된 </a:t>
            </a:r>
            <a:r>
              <a:rPr lang="ko-KR" altLang="en-US" sz="2400" dirty="0" smtClean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인간으로 </a:t>
            </a:r>
            <a:r>
              <a:rPr lang="ko-KR" altLang="en-US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생활할 수 있다</a:t>
            </a:r>
            <a:r>
              <a:rPr lang="en-US" altLang="ko-KR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619581" y="4165753"/>
            <a:ext cx="11031661" cy="8708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셋째</a:t>
            </a:r>
            <a:r>
              <a:rPr lang="en-US" altLang="ko-KR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인간은 전체적이고 현재 중심적이며</a:t>
            </a:r>
            <a:r>
              <a:rPr lang="en-US" altLang="ko-KR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선택의 자유에 의해 잠재력을 각성할 수 있는 존재이다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92098" y="2506094"/>
            <a:ext cx="10784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상담자는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내담자가 스스로 책임지려 하지 않는 것에 직면시켜서 스스로의 책임에서 벗어나지 않도록 하는 역할을 한다</a:t>
            </a:r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endParaRPr lang="en-US" altLang="ko-KR" sz="28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endParaRPr lang="en-US" altLang="ko-KR" sz="28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이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역할은 내담자가 환경적 지지에서 자기 지지로 이동하게 되는 것과 인정하지 </a:t>
            </a:r>
            <a:endParaRPr lang="en-US" altLang="ko-KR" sz="28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ctr"/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않았던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자신의 일부를 받아들여 재통합하도록 하는 것이다</a:t>
            </a:r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3" name="아래쪽 화살표 2"/>
          <p:cNvSpPr/>
          <p:nvPr/>
        </p:nvSpPr>
        <p:spPr>
          <a:xfrm>
            <a:off x="5709518" y="1550395"/>
            <a:ext cx="700391" cy="411575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132114" y="371464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인간관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4659" y="293569"/>
            <a:ext cx="4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36711" y="1039029"/>
            <a:ext cx="10049002" cy="830997"/>
            <a:chOff x="836711" y="1039029"/>
            <a:chExt cx="10049002" cy="830997"/>
          </a:xfrm>
        </p:grpSpPr>
        <p:sp>
          <p:nvSpPr>
            <p:cNvPr id="17" name="직사각형 16"/>
            <p:cNvSpPr/>
            <p:nvPr/>
          </p:nvSpPr>
          <p:spPr>
            <a:xfrm>
              <a:off x="1030513" y="1039029"/>
              <a:ext cx="9855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dirty="0" smtClean="0"/>
                <a:t>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신체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정서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사고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감각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지각 등의 부분들로 이뤄진 통합된 복합체이며</a:t>
              </a:r>
              <a:r>
                <a:rPr lang="en-US" altLang="ko-KR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</a:p>
            <a:p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</a:t>
              </a:r>
              <a:r>
                <a:rPr lang="en-US" altLang="ko-KR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      </a:t>
              </a:r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이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부분들 중 하나라도 인간이라는 맥락을 벗어나 이해될 수 없다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836711" y="1039029"/>
              <a:ext cx="608580" cy="562259"/>
              <a:chOff x="3491880" y="80275"/>
              <a:chExt cx="1942557" cy="2077933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27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8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846439" y="1789675"/>
            <a:ext cx="10569201" cy="581501"/>
            <a:chOff x="846439" y="1789675"/>
            <a:chExt cx="10569201" cy="581501"/>
          </a:xfrm>
        </p:grpSpPr>
        <p:sp>
          <p:nvSpPr>
            <p:cNvPr id="18" name="직사각형 17"/>
            <p:cNvSpPr/>
            <p:nvPr/>
          </p:nvSpPr>
          <p:spPr>
            <a:xfrm>
              <a:off x="1560440" y="1909511"/>
              <a:ext cx="985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환경의 한 부분이므로 인간을 이해할 때 속한 </a:t>
              </a:r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환경을 벗어나서는 이해될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수 없다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846439" y="1789675"/>
              <a:ext cx="608580" cy="562259"/>
              <a:chOff x="3491880" y="80275"/>
              <a:chExt cx="1942557" cy="2077933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36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33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4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836711" y="2432658"/>
            <a:ext cx="9930002" cy="830997"/>
            <a:chOff x="836711" y="2432658"/>
            <a:chExt cx="9930002" cy="830997"/>
          </a:xfrm>
        </p:grpSpPr>
        <p:sp>
          <p:nvSpPr>
            <p:cNvPr id="19" name="직사각형 18"/>
            <p:cNvSpPr/>
            <p:nvPr/>
          </p:nvSpPr>
          <p:spPr>
            <a:xfrm>
              <a:off x="1554157" y="2432658"/>
              <a:ext cx="92125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dirty="0" smtClean="0"/>
                <a:t>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내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외적인 자극에 대해 반응하는 방식을 스스로 선택할 수 있으므로 </a:t>
              </a:r>
              <a:endPara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just"/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환경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속의 행위자이지 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‘</a:t>
              </a:r>
              <a:r>
                <a:rPr lang="ko-KR" altLang="en-US" sz="2400" dirty="0" err="1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반응자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’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는 아니다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836711" y="2547508"/>
              <a:ext cx="608580" cy="562259"/>
              <a:chOff x="3491880" y="80275"/>
              <a:chExt cx="1942557" cy="2077933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42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39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0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827824" y="3263655"/>
            <a:ext cx="10700533" cy="562259"/>
            <a:chOff x="827824" y="3263655"/>
            <a:chExt cx="10700533" cy="562259"/>
          </a:xfrm>
        </p:grpSpPr>
        <p:sp>
          <p:nvSpPr>
            <p:cNvPr id="20" name="직사각형 19"/>
            <p:cNvSpPr/>
            <p:nvPr/>
          </p:nvSpPr>
          <p:spPr>
            <a:xfrm>
              <a:off x="1673157" y="3269281"/>
              <a:ext cx="985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모든 감각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사고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정서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,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지각을 충분히 인식할 수 있는 잠재력을 가지고 있다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27824" y="3263655"/>
              <a:ext cx="608580" cy="562259"/>
              <a:chOff x="3491880" y="80275"/>
              <a:chExt cx="1942557" cy="2077933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48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45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6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36711" y="3970055"/>
            <a:ext cx="10691646" cy="562259"/>
            <a:chOff x="836711" y="3970055"/>
            <a:chExt cx="10691646" cy="562259"/>
          </a:xfrm>
        </p:grpSpPr>
        <p:sp>
          <p:nvSpPr>
            <p:cNvPr id="21" name="직사각형 20"/>
            <p:cNvSpPr/>
            <p:nvPr/>
          </p:nvSpPr>
          <p:spPr>
            <a:xfrm>
              <a:off x="1673157" y="3970055"/>
              <a:ext cx="985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인식능력을 통해서 선택할 수 있기 때문에 스스로 선택하고 책임질 수 있다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836711" y="3970055"/>
              <a:ext cx="608580" cy="562259"/>
              <a:chOff x="3491880" y="80275"/>
              <a:chExt cx="1942557" cy="2077933"/>
            </a:xfrm>
          </p:grpSpPr>
          <p:grpSp>
            <p:nvGrpSpPr>
              <p:cNvPr id="50" name="그룹 49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54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51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2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836711" y="4675546"/>
            <a:ext cx="10691646" cy="562259"/>
            <a:chOff x="836711" y="4675546"/>
            <a:chExt cx="10691646" cy="562259"/>
          </a:xfrm>
        </p:grpSpPr>
        <p:sp>
          <p:nvSpPr>
            <p:cNvPr id="22" name="직사각형 21"/>
            <p:cNvSpPr/>
            <p:nvPr/>
          </p:nvSpPr>
          <p:spPr>
            <a:xfrm>
              <a:off x="1673157" y="4676119"/>
              <a:ext cx="985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자신의 삶을 효과적으로 살아갈 수 있는 능력이 있다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836711" y="4675546"/>
              <a:ext cx="608580" cy="562259"/>
              <a:chOff x="3491880" y="80275"/>
              <a:chExt cx="1942557" cy="2077933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61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57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58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837738" y="5237805"/>
            <a:ext cx="10690619" cy="830997"/>
            <a:chOff x="837738" y="5237805"/>
            <a:chExt cx="10690619" cy="830997"/>
          </a:xfrm>
        </p:grpSpPr>
        <p:sp>
          <p:nvSpPr>
            <p:cNvPr id="23" name="직사각형 22"/>
            <p:cNvSpPr/>
            <p:nvPr/>
          </p:nvSpPr>
          <p:spPr>
            <a:xfrm>
              <a:off x="1673157" y="5237805"/>
              <a:ext cx="9855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현재에서만 자기 자신을 경험할 수 있다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 </a:t>
              </a:r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과거와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미래는 현재로써의 </a:t>
              </a:r>
              <a:endPara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경험으로만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의미가 있다</a:t>
              </a:r>
              <a:r>
                <a:rPr lang="en-US" altLang="ko-KR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837738" y="5316313"/>
              <a:ext cx="608580" cy="562259"/>
              <a:chOff x="3491880" y="80275"/>
              <a:chExt cx="1942557" cy="2077933"/>
            </a:xfrm>
          </p:grpSpPr>
          <p:grpSp>
            <p:nvGrpSpPr>
              <p:cNvPr id="63" name="그룹 62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66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67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64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854155" y="5930547"/>
            <a:ext cx="10674202" cy="599921"/>
            <a:chOff x="854155" y="5930547"/>
            <a:chExt cx="10674202" cy="599921"/>
          </a:xfrm>
        </p:grpSpPr>
        <p:sp>
          <p:nvSpPr>
            <p:cNvPr id="26" name="직사각형 25"/>
            <p:cNvSpPr/>
            <p:nvPr/>
          </p:nvSpPr>
          <p:spPr>
            <a:xfrm>
              <a:off x="1673157" y="6068803"/>
              <a:ext cx="9855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인간은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근본적으로 선하지도 악하지도 않은 존재다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854155" y="5930547"/>
              <a:ext cx="608580" cy="562259"/>
              <a:chOff x="3491880" y="80275"/>
              <a:chExt cx="1942557" cy="2077933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3491880" y="80275"/>
                <a:ext cx="1935998" cy="1996498"/>
                <a:chOff x="7135813" y="948780"/>
                <a:chExt cx="609600" cy="628650"/>
              </a:xfrm>
            </p:grpSpPr>
            <p:sp>
              <p:nvSpPr>
                <p:cNvPr id="72" name="Freeform 5"/>
                <p:cNvSpPr>
                  <a:spLocks/>
                </p:cNvSpPr>
                <p:nvPr/>
              </p:nvSpPr>
              <p:spPr bwMode="auto">
                <a:xfrm>
                  <a:off x="71358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96 h 396"/>
                    <a:gd name="T2" fmla="*/ 0 w 192"/>
                    <a:gd name="T3" fmla="*/ 339 h 396"/>
                    <a:gd name="T4" fmla="*/ 0 w 192"/>
                    <a:gd name="T5" fmla="*/ 0 h 396"/>
                    <a:gd name="T6" fmla="*/ 192 w 192"/>
                    <a:gd name="T7" fmla="*/ 58 h 396"/>
                    <a:gd name="T8" fmla="*/ 192 w 192"/>
                    <a:gd name="T9" fmla="*/ 39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96"/>
                      </a:moveTo>
                      <a:lnTo>
                        <a:pt x="0" y="339"/>
                      </a:lnTo>
                      <a:lnTo>
                        <a:pt x="0" y="0"/>
                      </a:lnTo>
                      <a:lnTo>
                        <a:pt x="192" y="58"/>
                      </a:lnTo>
                      <a:lnTo>
                        <a:pt x="192" y="396"/>
                      </a:lnTo>
                      <a:close/>
                    </a:path>
                  </a:pathLst>
                </a:custGeom>
                <a:solidFill>
                  <a:srgbClr val="142A3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  <p:sp>
              <p:nvSpPr>
                <p:cNvPr id="73" name="Freeform 6"/>
                <p:cNvSpPr>
                  <a:spLocks/>
                </p:cNvSpPr>
                <p:nvPr/>
              </p:nvSpPr>
              <p:spPr bwMode="auto">
                <a:xfrm>
                  <a:off x="7440613" y="948780"/>
                  <a:ext cx="304800" cy="628650"/>
                </a:xfrm>
                <a:custGeom>
                  <a:avLst/>
                  <a:gdLst>
                    <a:gd name="T0" fmla="*/ 192 w 192"/>
                    <a:gd name="T1" fmla="*/ 339 h 396"/>
                    <a:gd name="T2" fmla="*/ 0 w 192"/>
                    <a:gd name="T3" fmla="*/ 396 h 396"/>
                    <a:gd name="T4" fmla="*/ 0 w 192"/>
                    <a:gd name="T5" fmla="*/ 58 h 396"/>
                    <a:gd name="T6" fmla="*/ 192 w 192"/>
                    <a:gd name="T7" fmla="*/ 0 h 396"/>
                    <a:gd name="T8" fmla="*/ 192 w 192"/>
                    <a:gd name="T9" fmla="*/ 339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96">
                      <a:moveTo>
                        <a:pt x="192" y="339"/>
                      </a:moveTo>
                      <a:lnTo>
                        <a:pt x="0" y="396"/>
                      </a:lnTo>
                      <a:lnTo>
                        <a:pt x="0" y="58"/>
                      </a:lnTo>
                      <a:lnTo>
                        <a:pt x="192" y="0"/>
                      </a:lnTo>
                      <a:lnTo>
                        <a:pt x="192" y="339"/>
                      </a:lnTo>
                      <a:close/>
                    </a:path>
                  </a:pathLst>
                </a:custGeom>
                <a:solidFill>
                  <a:srgbClr val="74A7A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40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endParaRPr>
                </a:p>
              </p:txBody>
            </p:sp>
          </p:grpSp>
          <p:sp>
            <p:nvSpPr>
              <p:cNvPr id="70" name="TextBox 5"/>
              <p:cNvSpPr txBox="1">
                <a:spLocks noChangeArrowheads="1"/>
              </p:cNvSpPr>
              <p:nvPr/>
            </p:nvSpPr>
            <p:spPr bwMode="auto">
              <a:xfrm>
                <a:off x="3491880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1" name="TextBox 5"/>
              <p:cNvSpPr txBox="1">
                <a:spLocks noChangeArrowheads="1"/>
              </p:cNvSpPr>
              <p:nvPr/>
            </p:nvSpPr>
            <p:spPr bwMode="auto">
              <a:xfrm>
                <a:off x="4466437" y="224551"/>
                <a:ext cx="968000" cy="193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algn="ctr" eaLnBrk="1" latinLnBrk="1" hangingPunct="1">
                  <a:defRPr kumimoji="0" sz="3200" b="1" spc="600">
                    <a:solidFill>
                      <a:schemeClr val="bg1">
                        <a:lumMod val="75000"/>
                        <a:alpha val="48000"/>
                      </a:schemeClr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spc="-150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68573" y="357025"/>
            <a:ext cx="3106444" cy="490542"/>
            <a:chOff x="7484268" y="1652581"/>
            <a:chExt cx="2031207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887498" y="1652581"/>
              <a:ext cx="1627977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전경과 배경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3" y="309908"/>
            <a:ext cx="52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lang="ko-KR" altLang="en-US" sz="32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21063" y="1011712"/>
            <a:ext cx="10508343" cy="1200329"/>
            <a:chOff x="759642" y="1011713"/>
            <a:chExt cx="10508343" cy="1200329"/>
          </a:xfrm>
        </p:grpSpPr>
        <p:sp>
          <p:nvSpPr>
            <p:cNvPr id="24" name="직사각형 23"/>
            <p:cNvSpPr/>
            <p:nvPr/>
          </p:nvSpPr>
          <p:spPr>
            <a:xfrm>
              <a:off x="759642" y="1011713"/>
              <a:ext cx="105083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400" dirty="0" err="1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게슈탈트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이론에서는 개체가 </a:t>
              </a:r>
              <a:r>
                <a:rPr lang="ko-KR" altLang="en-US" sz="2400" dirty="0" err="1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게슈탈트를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형성하여 지각하는 것을 </a:t>
              </a:r>
              <a:endParaRPr lang="en-US" altLang="ko-KR" sz="2400" dirty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  <a:p>
              <a:pPr algn="ctr"/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전경과 </a:t>
              </a:r>
              <a:r>
                <a:rPr lang="ko-KR" altLang="en-US" sz="2400" dirty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배경의 </a:t>
              </a:r>
              <a:r>
                <a:rPr lang="ko-KR" altLang="en-US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개념으로 설명하고 있다</a:t>
              </a:r>
              <a:r>
                <a:rPr lang="en-US" altLang="ko-KR" sz="2400" dirty="0" smtClean="0"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  <a:p>
              <a:pPr algn="ctr"/>
              <a:endParaRPr lang="en-US" altLang="ko-KR" sz="24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223752" y="1031168"/>
              <a:ext cx="8268546" cy="875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1625228" y="3615978"/>
            <a:ext cx="942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1</a:t>
            </a:r>
            <a:r>
              <a:rPr lang="en-US" altLang="ko-KR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개체는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장을 전경과 배경으로 구조하여 지각한다</a:t>
            </a:r>
            <a:r>
              <a:rPr lang="en-US" altLang="ko-KR" sz="2400" dirty="0"/>
              <a:t>.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1573484" y="4319694"/>
            <a:ext cx="10078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2</a:t>
            </a:r>
            <a:r>
              <a:rPr lang="en-US" altLang="ko-KR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개체는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장을 능동적으로 조직하여 의미 있는 전제로 지각하는 경향이 있다</a:t>
            </a:r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573484" y="5085512"/>
            <a:ext cx="9405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3</a:t>
            </a:r>
            <a:r>
              <a:rPr lang="en-US" altLang="ko-KR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개체는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미해결된 상황을 완결 지으려는 경향을 가지고 있다</a:t>
            </a:r>
            <a:r>
              <a:rPr lang="en-US" altLang="ko-KR" sz="2400" dirty="0"/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73484" y="5836923"/>
            <a:ext cx="9739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4</a:t>
            </a:r>
            <a:r>
              <a:rPr lang="en-US" altLang="ko-KR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</a:t>
            </a:r>
            <a:r>
              <a:rPr lang="ko-KR" altLang="en-US" sz="28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개체의 </a:t>
            </a:r>
            <a:r>
              <a:rPr lang="ko-KR" altLang="en-US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행동은 개체가 처한 상황의 전체 맥락을 통해서 이해가 된다</a:t>
            </a:r>
            <a:r>
              <a:rPr lang="en-US" altLang="ko-KR" sz="28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endParaRPr lang="ko-KR" altLang="en-US" sz="28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921289" y="3125805"/>
            <a:ext cx="1141531" cy="430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785173" y="2078475"/>
            <a:ext cx="8283038" cy="875471"/>
            <a:chOff x="2223754" y="2075233"/>
            <a:chExt cx="8283038" cy="875471"/>
          </a:xfrm>
        </p:grpSpPr>
        <p:sp>
          <p:nvSpPr>
            <p:cNvPr id="14" name="직사각형 13"/>
            <p:cNvSpPr/>
            <p:nvPr/>
          </p:nvSpPr>
          <p:spPr>
            <a:xfrm>
              <a:off x="2223754" y="2075233"/>
              <a:ext cx="8268544" cy="8754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23754" y="2075233"/>
              <a:ext cx="8283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ko-KR" altLang="en-US" sz="2400" dirty="0">
                  <a:solidFill>
                    <a:prstClr val="black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</a:t>
              </a:r>
              <a:r>
                <a:rPr lang="ko-KR" altLang="en-US" sz="2400" dirty="0" err="1">
                  <a:solidFill>
                    <a:prstClr val="black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게슈탈트의</a:t>
              </a:r>
              <a:r>
                <a:rPr lang="ko-KR" altLang="en-US" sz="2400" dirty="0">
                  <a:solidFill>
                    <a:prstClr val="black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 형성과 해소는 전경과 배경의 순환과정으로 설명할 수 있다</a:t>
              </a:r>
              <a:r>
                <a:rPr lang="en-US" altLang="ko-KR" sz="2400" dirty="0">
                  <a:solidFill>
                    <a:prstClr val="black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</a:p>
            <a:p>
              <a:pPr lvl="0" algn="ctr"/>
              <a:r>
                <a:rPr lang="ko-KR" altLang="en-US" sz="2400" dirty="0">
                  <a:solidFill>
                    <a:prstClr val="black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이에 전경과 배경의 순환과정을 살펴볼 수 있다</a:t>
              </a:r>
              <a:r>
                <a:rPr lang="en-US" altLang="ko-KR" sz="2400" dirty="0">
                  <a:solidFill>
                    <a:prstClr val="black"/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.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모서리가 둥근 직사각형 59"/>
          <p:cNvSpPr/>
          <p:nvPr/>
        </p:nvSpPr>
        <p:spPr>
          <a:xfrm>
            <a:off x="179512" y="188640"/>
            <a:ext cx="11809288" cy="6480720"/>
          </a:xfrm>
          <a:prstGeom prst="roundRect">
            <a:avLst>
              <a:gd name="adj" fmla="val 5203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1"/>
          <p:cNvGrpSpPr/>
          <p:nvPr/>
        </p:nvGrpSpPr>
        <p:grpSpPr>
          <a:xfrm flipH="1">
            <a:off x="1045027" y="399086"/>
            <a:ext cx="3106446" cy="490542"/>
            <a:chOff x="7484268" y="1652581"/>
            <a:chExt cx="2031208" cy="490542"/>
          </a:xfrm>
        </p:grpSpPr>
        <p:sp>
          <p:nvSpPr>
            <p:cNvPr id="13" name="갈매기형 수장 12"/>
            <p:cNvSpPr/>
            <p:nvPr/>
          </p:nvSpPr>
          <p:spPr>
            <a:xfrm>
              <a:off x="7484268" y="1652582"/>
              <a:ext cx="636592" cy="490541"/>
            </a:xfrm>
            <a:prstGeom prst="chevron">
              <a:avLst>
                <a:gd name="adj" fmla="val 48058"/>
              </a:avLst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742244" y="1652581"/>
              <a:ext cx="1773232" cy="490542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>
                  <a:solidFill>
                    <a:schemeClr val="bg1">
                      <a:lumMod val="50000"/>
                    </a:schemeClr>
                  </a:solidFill>
                  <a:latin typeface="배달의민족 한나" panose="02000503000000020003" pitchFamily="2" charset="-127"/>
                  <a:ea typeface="배달의민족 한나" panose="02000503000000020003" pitchFamily="2" charset="-127"/>
                </a:rPr>
                <a:t>알아차림과 접촉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5685" y="321191"/>
            <a:ext cx="41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4</a:t>
            </a:r>
            <a:endParaRPr lang="ko-KR" altLang="en-US" sz="36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80785" y="1404690"/>
            <a:ext cx="1067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알아차림 </a:t>
            </a:r>
            <a:r>
              <a:rPr lang="en-US" altLang="ko-KR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:</a:t>
            </a:r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한 개체가 자신의 유기체적 욕구나 감정을 알아차리고 </a:t>
            </a:r>
            <a:r>
              <a:rPr lang="ko-KR" altLang="en-US" sz="26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형성하여</a:t>
            </a:r>
            <a:endParaRPr lang="en-US" altLang="ko-KR" sz="26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pPr algn="just"/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        전경으로 떠올리는 행위를 말하는 것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(</a:t>
            </a:r>
            <a:r>
              <a:rPr lang="ko-KR" altLang="en-US" sz="2600" dirty="0" err="1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형성에 관여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)</a:t>
            </a:r>
            <a:endParaRPr lang="en-US" altLang="ko-KR" sz="26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80785" y="2682840"/>
            <a:ext cx="104067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접촉 </a:t>
            </a:r>
            <a:r>
              <a:rPr lang="en-US" altLang="ko-KR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: </a:t>
            </a:r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전경으로 떠오른 </a:t>
            </a:r>
            <a:r>
              <a:rPr lang="ko-KR" altLang="en-US" sz="2600" dirty="0" err="1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게슈탈트를</a:t>
            </a:r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해소하기 위해 환경과 상호작용을 하는 행위이며</a:t>
            </a:r>
            <a:r>
              <a:rPr lang="en-US" altLang="ko-KR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</a:t>
            </a:r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en-US" altLang="ko-KR" sz="26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600" dirty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       즉 에너지를 동원하여 실제로 환경과 만나는 행위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 (</a:t>
            </a:r>
            <a:r>
              <a:rPr lang="ko-KR" altLang="en-US" sz="2600" dirty="0" err="1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</a:t>
            </a:r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해소에 관계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)</a:t>
            </a:r>
            <a:endParaRPr lang="en-US" altLang="ko-KR" sz="26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785" y="4143983"/>
            <a:ext cx="106041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우리의 유기체적인 삶은 지속적으로 </a:t>
            </a:r>
            <a:r>
              <a:rPr lang="ko-KR" altLang="en-US" sz="2600" dirty="0" err="1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게슈탈트가</a:t>
            </a:r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형성되고 해소되는 반복순환과정으로 </a:t>
            </a:r>
            <a:endParaRPr lang="en-US" altLang="ko-KR" sz="2600" dirty="0" smtClean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  <a:p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전경과 배경을 교체해서 알아차림과 접촉이 매우 중요하다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</a:p>
          <a:p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왜냐하면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, </a:t>
            </a:r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개체는 알아차림과 접촉을 통해 전경과 배경을 교차하기 때문이다</a:t>
            </a:r>
            <a:r>
              <a:rPr lang="en-US" altLang="ko-KR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.</a:t>
            </a:r>
            <a:r>
              <a:rPr lang="ko-KR" altLang="en-US" sz="2600" dirty="0" smtClean="0">
                <a:latin typeface="배달의민족 한나" panose="02000503000000020003" pitchFamily="2" charset="-127"/>
                <a:ea typeface="배달의민족 한나" panose="02000503000000020003" pitchFamily="2" charset="-127"/>
              </a:rPr>
              <a:t> </a:t>
            </a:r>
            <a:endParaRPr lang="ko-KR" altLang="en-US" sz="2600" dirty="0">
              <a:latin typeface="배달의민족 한나" panose="02000503000000020003" pitchFamily="2" charset="-127"/>
              <a:ea typeface="배달의민족 한나" panose="02000503000000020003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1959</Words>
  <Application>Microsoft Office PowerPoint</Application>
  <PresentationFormat>사용자 지정</PresentationFormat>
  <Paragraphs>276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굴림</vt:lpstr>
      <vt:lpstr>Arial</vt:lpstr>
      <vt:lpstr>맑은 고딕</vt:lpstr>
      <vt:lpstr>배달의민족 한나</vt:lpstr>
      <vt:lpstr>나눔스퀘어 Bold</vt:lpstr>
      <vt:lpstr>Times New Roman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yjy</dc:creator>
  <cp:lastModifiedBy>우지훈</cp:lastModifiedBy>
  <cp:revision>96</cp:revision>
  <dcterms:created xsi:type="dcterms:W3CDTF">2016-05-04T06:53:56Z</dcterms:created>
  <dcterms:modified xsi:type="dcterms:W3CDTF">2016-11-16T14:17:10Z</dcterms:modified>
</cp:coreProperties>
</file>