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0" r:id="rId4"/>
    <p:sldId id="258" r:id="rId5"/>
    <p:sldId id="261" r:id="rId6"/>
    <p:sldId id="274" r:id="rId7"/>
    <p:sldId id="262" r:id="rId8"/>
    <p:sldId id="277" r:id="rId9"/>
    <p:sldId id="263" r:id="rId10"/>
    <p:sldId id="264" r:id="rId11"/>
    <p:sldId id="265" r:id="rId12"/>
    <p:sldId id="266" r:id="rId13"/>
    <p:sldId id="279" r:id="rId14"/>
    <p:sldId id="280" r:id="rId15"/>
    <p:sldId id="267" r:id="rId16"/>
    <p:sldId id="268" r:id="rId17"/>
    <p:sldId id="269" r:id="rId18"/>
    <p:sldId id="270" r:id="rId19"/>
    <p:sldId id="271" r:id="rId20"/>
    <p:sldId id="276" r:id="rId21"/>
    <p:sldId id="272" r:id="rId22"/>
    <p:sldId id="275" r:id="rId23"/>
    <p:sldId id="273" r:id="rId24"/>
    <p:sldId id="259" r:id="rId25"/>
  </p:sldIdLst>
  <p:sldSz cx="9144000" cy="6858000" type="screen4x3"/>
  <p:notesSz cx="6858000" cy="9144000"/>
  <p:embeddedFontLst>
    <p:embeddedFont>
      <p:font typeface="HY산B" panose="02030600000101010101" pitchFamily="18" charset="-127"/>
      <p:regular r:id="rId27"/>
    </p:embeddedFont>
    <p:embeddedFont>
      <p:font typeface="맑은 고딕" panose="020B0503020000020004" pitchFamily="50" charset="-127"/>
      <p:regular r:id="rId28"/>
      <p:bold r:id="rId2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6933" autoAdjust="0"/>
  </p:normalViewPr>
  <p:slideViewPr>
    <p:cSldViewPr showGuides="1">
      <p:cViewPr>
        <p:scale>
          <a:sx n="90" d="100"/>
          <a:sy n="90" d="100"/>
        </p:scale>
        <p:origin x="54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98855-86B7-4621-87A6-F39A868CFE23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A792C-5C6C-4041-90DC-6A8014E241D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076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773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http://blog.naver.com/healing2010/220459334990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말러심리발달단계</a:t>
            </a:r>
            <a:r>
              <a:rPr lang="ko-KR" altLang="en-US" dirty="0" smtClean="0"/>
              <a:t> 참고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5134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08091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666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6966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50683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478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50411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89663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346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829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79877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2609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87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71796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755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1173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974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1179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231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6785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627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4303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A792C-5C6C-4041-90DC-6A8014E241D8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00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C61D3-CC1C-45D4-9684-84D54CD3BD9E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52629-47E7-425A-8169-A6DC627E01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포인트가 5개인 별 3"/>
          <p:cNvSpPr/>
          <p:nvPr/>
        </p:nvSpPr>
        <p:spPr>
          <a:xfrm rot="20700000">
            <a:off x="-1030091" y="-49062"/>
            <a:ext cx="2773088" cy="2773088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포인트가 5개인 별 4"/>
          <p:cNvSpPr/>
          <p:nvPr/>
        </p:nvSpPr>
        <p:spPr>
          <a:xfrm rot="5400000">
            <a:off x="1759429" y="328397"/>
            <a:ext cx="602897" cy="602897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9" name="그룹 48"/>
          <p:cNvGrpSpPr/>
          <p:nvPr/>
        </p:nvGrpSpPr>
        <p:grpSpPr>
          <a:xfrm>
            <a:off x="1549789" y="1265354"/>
            <a:ext cx="6437053" cy="3942923"/>
            <a:chOff x="1597729" y="1290629"/>
            <a:chExt cx="6437053" cy="3942923"/>
          </a:xfrm>
        </p:grpSpPr>
        <p:grpSp>
          <p:nvGrpSpPr>
            <p:cNvPr id="6" name="그룹 5"/>
            <p:cNvGrpSpPr/>
            <p:nvPr/>
          </p:nvGrpSpPr>
          <p:grpSpPr>
            <a:xfrm>
              <a:off x="1597729" y="1759168"/>
              <a:ext cx="5993950" cy="3474384"/>
              <a:chOff x="1103783" y="377655"/>
              <a:chExt cx="5993950" cy="3474384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103783" y="377655"/>
                <a:ext cx="5993950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8000" spc="-450" dirty="0">
                    <a:solidFill>
                      <a:schemeClr val="bg1">
                        <a:alpha val="98000"/>
                      </a:schemeClr>
                    </a:solidFill>
                    <a:latin typeface="HY산B" panose="02030600000101010101" pitchFamily="18" charset="-127"/>
                    <a:ea typeface="HY산B" panose="02030600000101010101" pitchFamily="18" charset="-127"/>
                  </a:rPr>
                  <a:t>대상관계이론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503768" y="3390374"/>
                <a:ext cx="5089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2400" spc="-50" dirty="0">
                    <a:solidFill>
                      <a:schemeClr val="bg1">
                        <a:alpha val="98000"/>
                      </a:schemeClr>
                    </a:solidFill>
                    <a:latin typeface="HY산B" panose="02030600000101010101" pitchFamily="18" charset="-127"/>
                    <a:ea typeface="HY산B" panose="02030600000101010101" pitchFamily="18" charset="-127"/>
                  </a:rPr>
                  <a:t>최유정 안혜진 </a:t>
                </a:r>
                <a:r>
                  <a:rPr lang="ko-KR" altLang="en-US" sz="2400" spc="-50" dirty="0" err="1">
                    <a:solidFill>
                      <a:schemeClr val="bg1">
                        <a:alpha val="98000"/>
                      </a:schemeClr>
                    </a:solidFill>
                    <a:latin typeface="HY산B" panose="02030600000101010101" pitchFamily="18" charset="-127"/>
                    <a:ea typeface="HY산B" panose="02030600000101010101" pitchFamily="18" charset="-127"/>
                  </a:rPr>
                  <a:t>손라헬</a:t>
                </a:r>
                <a:r>
                  <a:rPr lang="ko-KR" altLang="en-US" sz="2400" spc="-50" dirty="0">
                    <a:solidFill>
                      <a:schemeClr val="bg1">
                        <a:alpha val="98000"/>
                      </a:schemeClr>
                    </a:solidFill>
                    <a:latin typeface="HY산B" panose="02030600000101010101" pitchFamily="18" charset="-127"/>
                    <a:ea typeface="HY산B" panose="02030600000101010101" pitchFamily="18" charset="-127"/>
                  </a:rPr>
                  <a:t> 박소라 </a:t>
                </a:r>
                <a:r>
                  <a:rPr lang="ko-KR" altLang="en-US" sz="2400" spc="-50" dirty="0" err="1">
                    <a:solidFill>
                      <a:schemeClr val="bg1">
                        <a:alpha val="98000"/>
                      </a:schemeClr>
                    </a:solidFill>
                    <a:latin typeface="HY산B" panose="02030600000101010101" pitchFamily="18" charset="-127"/>
                    <a:ea typeface="HY산B" panose="02030600000101010101" pitchFamily="18" charset="-127"/>
                  </a:rPr>
                  <a:t>조은채</a:t>
                </a:r>
                <a:endParaRPr lang="ko-KR" altLang="en-US" sz="2400" spc="-50" dirty="0">
                  <a:solidFill>
                    <a:schemeClr val="bg1">
                      <a:alpha val="98000"/>
                    </a:schemeClr>
                  </a:solidFill>
                  <a:latin typeface="HY산B" panose="02030600000101010101" pitchFamily="18" charset="-127"/>
                  <a:ea typeface="HY산B" panose="02030600000101010101" pitchFamily="18" charset="-127"/>
                </a:endParaRPr>
              </a:p>
            </p:txBody>
          </p:sp>
        </p:grpSp>
        <p:sp>
          <p:nvSpPr>
            <p:cNvPr id="13" name="포인트가 5개인 별 12"/>
            <p:cNvSpPr/>
            <p:nvPr/>
          </p:nvSpPr>
          <p:spPr>
            <a:xfrm rot="20700000">
              <a:off x="7755682" y="1290629"/>
              <a:ext cx="279100" cy="279100"/>
            </a:xfrm>
            <a:prstGeom prst="star5">
              <a:avLst>
                <a:gd name="adj" fmla="val 25043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47" name="그룹 46"/>
          <p:cNvGrpSpPr/>
          <p:nvPr/>
        </p:nvGrpSpPr>
        <p:grpSpPr>
          <a:xfrm>
            <a:off x="4334144" y="2420888"/>
            <a:ext cx="7166142" cy="7166142"/>
            <a:chOff x="4355976" y="2420888"/>
            <a:chExt cx="7166142" cy="7166142"/>
          </a:xfrm>
        </p:grpSpPr>
        <p:cxnSp>
          <p:nvCxnSpPr>
            <p:cNvPr id="15" name="직선 연결선 14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포인트가 5개인 별 47"/>
          <p:cNvSpPr/>
          <p:nvPr/>
        </p:nvSpPr>
        <p:spPr>
          <a:xfrm rot="2709543">
            <a:off x="8248037" y="4556407"/>
            <a:ext cx="2086898" cy="2133997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596599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3409" y="980728"/>
            <a:ext cx="879310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(8)</a:t>
            </a:r>
            <a:r>
              <a:rPr lang="ko-KR" altLang="en-US" sz="2800" b="1" dirty="0">
                <a:solidFill>
                  <a:schemeClr val="bg1"/>
                </a:solidFill>
              </a:rPr>
              <a:t>대상관계의 발달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  </a:t>
            </a:r>
            <a:r>
              <a:rPr lang="ko-KR" altLang="en-US" dirty="0" err="1">
                <a:solidFill>
                  <a:schemeClr val="bg1"/>
                </a:solidFill>
              </a:rPr>
              <a:t>말러의</a:t>
            </a:r>
            <a:r>
              <a:rPr lang="ko-KR" altLang="en-US" dirty="0">
                <a:solidFill>
                  <a:schemeClr val="bg1"/>
                </a:solidFill>
              </a:rPr>
              <a:t> 심리적 탄생의 과정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09" y="2350333"/>
            <a:ext cx="8417101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1177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</p:spTree>
    <p:extLst>
      <p:ext uri="{BB962C8B-B14F-4D97-AF65-F5344CB8AC3E}">
        <p14:creationId xmlns:p14="http://schemas.microsoft.com/office/powerpoint/2010/main" val="409077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348404" y="980728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en-US" altLang="ko-KR" dirty="0">
                <a:solidFill>
                  <a:schemeClr val="bg1"/>
                </a:solidFill>
              </a:rPr>
              <a:t>8)</a:t>
            </a:r>
            <a:r>
              <a:rPr lang="ko-KR" altLang="en-US" dirty="0">
                <a:solidFill>
                  <a:schemeClr val="bg1"/>
                </a:solidFill>
              </a:rPr>
              <a:t>대상관계의 발달</a:t>
            </a:r>
            <a:r>
              <a:rPr lang="en-US" altLang="ko-KR" dirty="0">
                <a:solidFill>
                  <a:schemeClr val="bg1"/>
                </a:solidFill>
              </a:rPr>
              <a:t>-</a:t>
            </a:r>
            <a:r>
              <a:rPr lang="ko-KR" altLang="en-US" dirty="0" err="1">
                <a:solidFill>
                  <a:schemeClr val="bg1"/>
                </a:solidFill>
              </a:rPr>
              <a:t>말러의</a:t>
            </a:r>
            <a:r>
              <a:rPr lang="ko-KR" altLang="en-US" dirty="0">
                <a:solidFill>
                  <a:schemeClr val="bg1"/>
                </a:solidFill>
              </a:rPr>
              <a:t> 심리적 탄생의 과정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단계 자폐기 </a:t>
            </a:r>
            <a:r>
              <a:rPr lang="en-US" altLang="ko-KR" sz="2400" b="1" dirty="0">
                <a:solidFill>
                  <a:schemeClr val="bg1"/>
                </a:solidFill>
              </a:rPr>
              <a:t>(0~2</a:t>
            </a:r>
            <a:r>
              <a:rPr lang="ko-KR" altLang="en-US" sz="2400" b="1" dirty="0">
                <a:solidFill>
                  <a:schemeClr val="bg1"/>
                </a:solidFill>
              </a:rPr>
              <a:t>개월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엄마 뱃속을 떠나 처음으로 세상을 마주한 아기는 대부분의 시간을 자면서 지내는데 배고플 때 가끔 울고 깨어날 뿐 또다시 잠드는 시간을 </a:t>
            </a:r>
            <a:r>
              <a:rPr lang="ko-KR" altLang="en-US" dirty="0" smtClean="0">
                <a:solidFill>
                  <a:schemeClr val="bg1"/>
                </a:solidFill>
              </a:rPr>
              <a:t>지속한다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단계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공생기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>
                <a:solidFill>
                  <a:schemeClr val="bg1"/>
                </a:solidFill>
              </a:rPr>
              <a:t>(2~6</a:t>
            </a:r>
            <a:r>
              <a:rPr lang="ko-KR" altLang="en-US" sz="2400" b="1" dirty="0">
                <a:solidFill>
                  <a:schemeClr val="bg1"/>
                </a:solidFill>
              </a:rPr>
              <a:t>개월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sz="2000" dirty="0" smtClean="0">
                <a:solidFill>
                  <a:schemeClr val="bg1"/>
                </a:solidFill>
              </a:rPr>
              <a:t>아기는 </a:t>
            </a:r>
            <a:r>
              <a:rPr lang="ko-KR" altLang="en-US" sz="2000" dirty="0">
                <a:solidFill>
                  <a:srgbClr val="92D050"/>
                </a:solidFill>
              </a:rPr>
              <a:t>좋고 나쁜 경험</a:t>
            </a:r>
            <a:r>
              <a:rPr lang="en-US" altLang="ko-KR" sz="2000" dirty="0">
                <a:solidFill>
                  <a:srgbClr val="92D050"/>
                </a:solidFill>
              </a:rPr>
              <a:t>, </a:t>
            </a:r>
            <a:r>
              <a:rPr lang="ko-KR" altLang="en-US" sz="2000" dirty="0">
                <a:solidFill>
                  <a:srgbClr val="92D050"/>
                </a:solidFill>
              </a:rPr>
              <a:t>즐겁고 괴로운 경험</a:t>
            </a:r>
            <a:r>
              <a:rPr lang="ko-KR" altLang="en-US" sz="2000" dirty="0">
                <a:solidFill>
                  <a:schemeClr val="bg1"/>
                </a:solidFill>
              </a:rPr>
              <a:t>을 구분하게 된다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r>
              <a:rPr lang="ko-KR" altLang="en-US" sz="2000" dirty="0">
                <a:solidFill>
                  <a:schemeClr val="bg1"/>
                </a:solidFill>
              </a:rPr>
              <a:t>아기는 </a:t>
            </a:r>
            <a:r>
              <a:rPr lang="ko-KR" altLang="en-US" sz="2000" dirty="0" smtClean="0">
                <a:solidFill>
                  <a:schemeClr val="bg1"/>
                </a:solidFill>
              </a:rPr>
              <a:t>외부세계 에서 </a:t>
            </a:r>
            <a:r>
              <a:rPr lang="ko-KR" altLang="en-US" sz="2000" dirty="0">
                <a:solidFill>
                  <a:schemeClr val="bg1"/>
                </a:solidFill>
              </a:rPr>
              <a:t>뭔가 내 욕구를 충족시켜주는 대상이 </a:t>
            </a:r>
            <a:r>
              <a:rPr lang="ko-KR" altLang="en-US" sz="2000" dirty="0" smtClean="0">
                <a:solidFill>
                  <a:schemeClr val="bg1"/>
                </a:solidFill>
              </a:rPr>
              <a:t>있다는 걸 </a:t>
            </a:r>
            <a:r>
              <a:rPr lang="ko-KR" altLang="en-US" sz="2000" dirty="0">
                <a:solidFill>
                  <a:schemeClr val="bg1"/>
                </a:solidFill>
              </a:rPr>
              <a:t>모호하게 느끼기는 하지만 엄마와 자기가 마치 하나인 것처럼 느낀다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이처럼 </a:t>
            </a:r>
            <a:r>
              <a:rPr lang="ko-KR" altLang="en-US" sz="2000" dirty="0">
                <a:solidFill>
                  <a:srgbClr val="92D050"/>
                </a:solidFill>
              </a:rPr>
              <a:t>엄마와 아이가 특별한 정서적 애착</a:t>
            </a:r>
            <a:r>
              <a:rPr lang="ko-KR" altLang="en-US" sz="2000" dirty="0">
                <a:solidFill>
                  <a:schemeClr val="bg1"/>
                </a:solidFill>
              </a:rPr>
              <a:t>을 맺으며 심리적으로 하나가 되는 시기이기에 </a:t>
            </a:r>
            <a:r>
              <a:rPr lang="en-US" altLang="ko-KR" sz="2000" dirty="0">
                <a:solidFill>
                  <a:schemeClr val="bg1"/>
                </a:solidFill>
              </a:rPr>
              <a:t>‘</a:t>
            </a:r>
            <a:r>
              <a:rPr lang="ko-KR" altLang="en-US" sz="2000" dirty="0" err="1">
                <a:solidFill>
                  <a:schemeClr val="bg1"/>
                </a:solidFill>
              </a:rPr>
              <a:t>공생기</a:t>
            </a:r>
            <a:r>
              <a:rPr lang="en-US" altLang="ko-KR" sz="2000" dirty="0">
                <a:solidFill>
                  <a:schemeClr val="bg1"/>
                </a:solidFill>
              </a:rPr>
              <a:t>’ </a:t>
            </a:r>
            <a:r>
              <a:rPr lang="ko-KR" altLang="en-US" sz="2000" dirty="0">
                <a:solidFill>
                  <a:schemeClr val="bg1"/>
                </a:solidFill>
              </a:rPr>
              <a:t>라고 </a:t>
            </a:r>
            <a:r>
              <a:rPr lang="ko-KR" altLang="en-US" sz="2000" dirty="0" smtClean="0">
                <a:solidFill>
                  <a:schemeClr val="bg1"/>
                </a:solidFill>
              </a:rPr>
              <a:t>한다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r>
              <a:rPr lang="ko-KR" altLang="en-US" sz="2000" dirty="0" smtClean="0">
                <a:solidFill>
                  <a:schemeClr val="bg1"/>
                </a:solidFill>
              </a:rPr>
              <a:t>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fontAlgn="base"/>
            <a:endParaRPr lang="en-US" altLang="ko-KR" sz="2400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47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</p:spTree>
    <p:extLst>
      <p:ext uri="{BB962C8B-B14F-4D97-AF65-F5344CB8AC3E}">
        <p14:creationId xmlns:p14="http://schemas.microsoft.com/office/powerpoint/2010/main" val="12306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4503" y="1196752"/>
            <a:ext cx="8496944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</a:rPr>
              <a:t>(8)</a:t>
            </a:r>
            <a:r>
              <a:rPr lang="ko-KR" altLang="en-US" sz="2000" dirty="0">
                <a:solidFill>
                  <a:schemeClr val="bg1"/>
                </a:solidFill>
              </a:rPr>
              <a:t>대상관계의 발달 </a:t>
            </a:r>
            <a:r>
              <a:rPr lang="en-US" altLang="ko-KR" sz="2000" dirty="0">
                <a:solidFill>
                  <a:schemeClr val="bg1"/>
                </a:solidFill>
              </a:rPr>
              <a:t>- </a:t>
            </a:r>
            <a:r>
              <a:rPr lang="ko-KR" altLang="en-US" sz="2000" dirty="0" err="1">
                <a:solidFill>
                  <a:schemeClr val="bg1"/>
                </a:solidFill>
              </a:rPr>
              <a:t>말러의</a:t>
            </a:r>
            <a:r>
              <a:rPr lang="ko-KR" altLang="en-US" sz="2000" dirty="0">
                <a:solidFill>
                  <a:schemeClr val="bg1"/>
                </a:solidFill>
              </a:rPr>
              <a:t> 심리적 탄생의 </a:t>
            </a:r>
            <a:r>
              <a:rPr lang="ko-KR" altLang="en-US" sz="2000" dirty="0" smtClean="0">
                <a:solidFill>
                  <a:schemeClr val="bg1"/>
                </a:solidFill>
              </a:rPr>
              <a:t>과정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단계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분리</a:t>
            </a:r>
            <a:r>
              <a:rPr lang="en-US" altLang="ko-KR" sz="2800" b="1" dirty="0">
                <a:solidFill>
                  <a:schemeClr val="bg1"/>
                </a:solidFill>
              </a:rPr>
              <a:t>-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개별화기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endParaRPr lang="en-US" altLang="ko-KR" sz="900" b="1" dirty="0" smtClean="0">
              <a:solidFill>
                <a:schemeClr val="bg1"/>
              </a:solidFill>
            </a:endParaRPr>
          </a:p>
          <a:p>
            <a:endParaRPr lang="en-US" altLang="ko-KR" sz="900" b="1" dirty="0" smtClean="0">
              <a:solidFill>
                <a:schemeClr val="bg1"/>
              </a:solidFill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</a:rPr>
              <a:t>● </a:t>
            </a:r>
            <a:r>
              <a:rPr lang="ko-KR" altLang="en-US" sz="2000" dirty="0">
                <a:solidFill>
                  <a:schemeClr val="bg1"/>
                </a:solidFill>
              </a:rPr>
              <a:t>분리 </a:t>
            </a:r>
            <a:r>
              <a:rPr lang="en-US" altLang="ko-KR" sz="2000" dirty="0">
                <a:solidFill>
                  <a:schemeClr val="bg1"/>
                </a:solidFill>
              </a:rPr>
              <a:t>: </a:t>
            </a:r>
            <a:r>
              <a:rPr lang="ko-KR" altLang="en-US" sz="2000" dirty="0">
                <a:solidFill>
                  <a:schemeClr val="bg1"/>
                </a:solidFill>
              </a:rPr>
              <a:t>유아가 엄마와의 공생적 융합으로부터 벗어나는 것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900" dirty="0">
              <a:solidFill>
                <a:schemeClr val="bg1"/>
              </a:solidFill>
            </a:endParaRPr>
          </a:p>
          <a:p>
            <a:r>
              <a:rPr lang="en-US" altLang="ko-KR" sz="2000" dirty="0">
                <a:solidFill>
                  <a:schemeClr val="bg1"/>
                </a:solidFill>
              </a:rPr>
              <a:t>● </a:t>
            </a:r>
            <a:r>
              <a:rPr lang="ko-KR" altLang="en-US" sz="2000" dirty="0">
                <a:solidFill>
                  <a:schemeClr val="bg1"/>
                </a:solidFill>
              </a:rPr>
              <a:t>개별화 </a:t>
            </a:r>
            <a:r>
              <a:rPr lang="en-US" altLang="ko-KR" sz="2000" dirty="0">
                <a:solidFill>
                  <a:schemeClr val="bg1"/>
                </a:solidFill>
              </a:rPr>
              <a:t>: </a:t>
            </a:r>
            <a:r>
              <a:rPr lang="ko-KR" altLang="en-US" sz="2000" dirty="0">
                <a:solidFill>
                  <a:schemeClr val="bg1"/>
                </a:solidFill>
              </a:rPr>
              <a:t>유아가 자기의 개인적 특성을 형성해가는 것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 </a:t>
            </a: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71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</p:spTree>
    <p:extLst>
      <p:ext uri="{BB962C8B-B14F-4D97-AF65-F5344CB8AC3E}">
        <p14:creationId xmlns:p14="http://schemas.microsoft.com/office/powerpoint/2010/main" val="41856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610315"/>
            <a:ext cx="849694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</a:rPr>
              <a:t>(1) 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부화기 </a:t>
            </a:r>
            <a:r>
              <a:rPr lang="en-US" altLang="ko-KR" sz="2000" b="1" dirty="0" smtClean="0">
                <a:solidFill>
                  <a:schemeClr val="bg1"/>
                </a:solidFill>
              </a:rPr>
              <a:t>(4,5</a:t>
            </a:r>
            <a:r>
              <a:rPr lang="ko-KR" altLang="en-US" sz="2000" b="1" dirty="0">
                <a:solidFill>
                  <a:schemeClr val="bg1"/>
                </a:solidFill>
              </a:rPr>
              <a:t>개월 </a:t>
            </a:r>
            <a:r>
              <a:rPr lang="en-US" altLang="ko-KR" sz="2000" b="1" dirty="0">
                <a:solidFill>
                  <a:schemeClr val="bg1"/>
                </a:solidFill>
              </a:rPr>
              <a:t>- 10</a:t>
            </a:r>
            <a:r>
              <a:rPr lang="ko-KR" altLang="en-US" sz="2000" b="1" dirty="0">
                <a:solidFill>
                  <a:schemeClr val="bg1"/>
                </a:solidFill>
              </a:rPr>
              <a:t>개월</a:t>
            </a:r>
            <a:r>
              <a:rPr lang="en-US" altLang="ko-KR" sz="2000" b="1" dirty="0" smtClean="0">
                <a:solidFill>
                  <a:schemeClr val="bg1"/>
                </a:solidFill>
              </a:rPr>
              <a:t>)</a:t>
            </a:r>
          </a:p>
          <a:p>
            <a:pPr marL="457200" indent="-457200">
              <a:buAutoNum type="arabicParenBoth"/>
            </a:pPr>
            <a:endParaRPr lang="en-US" altLang="ko-KR" sz="7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엄마와 함께 했던 알이 깨어지며 </a:t>
            </a:r>
            <a:r>
              <a:rPr lang="ko-KR" altLang="en-US" dirty="0">
                <a:solidFill>
                  <a:srgbClr val="92D050"/>
                </a:solidFill>
              </a:rPr>
              <a:t>엄마와 내가 다른 존재라는 것을 알게 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자기와 다른 대상을 구분하며 외부에 대한 관심이 늘어나고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엄마와 다른 사람들을 구분하게 되어 </a:t>
            </a:r>
            <a:r>
              <a:rPr lang="ko-KR" altLang="en-US" dirty="0">
                <a:solidFill>
                  <a:srgbClr val="92D050"/>
                </a:solidFill>
              </a:rPr>
              <a:t>낯가림</a:t>
            </a:r>
            <a:r>
              <a:rPr lang="ko-KR" altLang="en-US" dirty="0">
                <a:solidFill>
                  <a:schemeClr val="bg1"/>
                </a:solidFill>
              </a:rPr>
              <a:t>이 생긴다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 </a:t>
            </a: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r>
              <a:rPr lang="en-US" altLang="ko-KR" sz="2000" b="1" dirty="0">
                <a:solidFill>
                  <a:schemeClr val="bg1"/>
                </a:solidFill>
              </a:rPr>
              <a:t>(2) </a:t>
            </a:r>
            <a:r>
              <a:rPr lang="ko-KR" altLang="en-US" sz="2000" b="1" dirty="0" err="1">
                <a:solidFill>
                  <a:schemeClr val="bg1"/>
                </a:solidFill>
              </a:rPr>
              <a:t>연습기</a:t>
            </a:r>
            <a:r>
              <a:rPr lang="ko-KR" altLang="en-US" sz="2000" b="1" dirty="0">
                <a:solidFill>
                  <a:schemeClr val="bg1"/>
                </a:solidFill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</a:rPr>
              <a:t>(8</a:t>
            </a:r>
            <a:r>
              <a:rPr lang="ko-KR" altLang="en-US" sz="2000" b="1" dirty="0">
                <a:solidFill>
                  <a:schemeClr val="bg1"/>
                </a:solidFill>
              </a:rPr>
              <a:t>개월 </a:t>
            </a:r>
            <a:r>
              <a:rPr lang="en-US" altLang="ko-KR" sz="2000" b="1" dirty="0">
                <a:solidFill>
                  <a:schemeClr val="bg1"/>
                </a:solidFill>
              </a:rPr>
              <a:t>- 18</a:t>
            </a:r>
            <a:r>
              <a:rPr lang="ko-KR" altLang="en-US" sz="2000" b="1" dirty="0">
                <a:solidFill>
                  <a:schemeClr val="bg1"/>
                </a:solidFill>
              </a:rPr>
              <a:t>개월</a:t>
            </a:r>
            <a:r>
              <a:rPr lang="en-US" altLang="ko-KR" sz="2000" b="1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sz="700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신체발달이 급격히 이루어지며 어머니로부터 분리된 </a:t>
            </a:r>
            <a:r>
              <a:rPr lang="ko-KR" altLang="en-US" dirty="0">
                <a:solidFill>
                  <a:srgbClr val="92D050"/>
                </a:solidFill>
              </a:rPr>
              <a:t>자신만의 신체이미지가 생기</a:t>
            </a:r>
            <a:r>
              <a:rPr lang="ko-KR" altLang="en-US" dirty="0">
                <a:solidFill>
                  <a:schemeClr val="bg1"/>
                </a:solidFill>
              </a:rPr>
              <a:t>고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엄마와 신체적으로 분리될 수 있다는 것을 깨닫는다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걷기를 해내며 의기양양한 기분에 휩싸이고 </a:t>
            </a:r>
            <a:r>
              <a:rPr lang="ko-KR" altLang="en-US" dirty="0">
                <a:solidFill>
                  <a:srgbClr val="92D050"/>
                </a:solidFill>
              </a:rPr>
              <a:t>세상에 대한 통제의 느낌</a:t>
            </a:r>
            <a:r>
              <a:rPr lang="ko-KR" altLang="en-US" dirty="0">
                <a:solidFill>
                  <a:schemeClr val="bg1"/>
                </a:solidFill>
              </a:rPr>
              <a:t>을 갖는다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95191" y="4103734"/>
            <a:ext cx="831641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</a:rPr>
              <a:t>(3) </a:t>
            </a:r>
            <a:r>
              <a:rPr lang="ko-KR" altLang="en-US" sz="2000" b="1" dirty="0">
                <a:solidFill>
                  <a:schemeClr val="bg1"/>
                </a:solidFill>
              </a:rPr>
              <a:t>재 </a:t>
            </a:r>
            <a:r>
              <a:rPr lang="ko-KR" altLang="en-US" sz="2000" b="1" dirty="0" err="1">
                <a:solidFill>
                  <a:schemeClr val="bg1"/>
                </a:solidFill>
              </a:rPr>
              <a:t>접근기</a:t>
            </a:r>
            <a:r>
              <a:rPr lang="en-US" altLang="ko-KR" sz="2000" b="1" dirty="0">
                <a:solidFill>
                  <a:schemeClr val="bg1"/>
                </a:solidFill>
              </a:rPr>
              <a:t>(16</a:t>
            </a:r>
            <a:r>
              <a:rPr lang="ko-KR" altLang="en-US" sz="2000" b="1" dirty="0">
                <a:solidFill>
                  <a:schemeClr val="bg1"/>
                </a:solidFill>
              </a:rPr>
              <a:t>개월 </a:t>
            </a:r>
            <a:r>
              <a:rPr lang="en-US" altLang="ko-KR" sz="2000" b="1" dirty="0">
                <a:solidFill>
                  <a:schemeClr val="bg1"/>
                </a:solidFill>
              </a:rPr>
              <a:t>- 24</a:t>
            </a:r>
            <a:r>
              <a:rPr lang="ko-KR" altLang="en-US" sz="2000" b="1" dirty="0">
                <a:solidFill>
                  <a:schemeClr val="bg1"/>
                </a:solidFill>
              </a:rPr>
              <a:t>개월 </a:t>
            </a:r>
            <a:r>
              <a:rPr lang="en-US" altLang="ko-KR" sz="2000" b="1" dirty="0">
                <a:solidFill>
                  <a:schemeClr val="bg1"/>
                </a:solidFill>
              </a:rPr>
              <a:t>)</a:t>
            </a:r>
          </a:p>
          <a:p>
            <a:endParaRPr lang="en-US" altLang="ko-KR" sz="700" b="1" dirty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이 때 유아는 세상이 </a:t>
            </a:r>
            <a:r>
              <a:rPr lang="ko-KR" altLang="en-US" dirty="0">
                <a:solidFill>
                  <a:schemeClr val="bg1"/>
                </a:solidFill>
              </a:rPr>
              <a:t>그리 만만치 않다는 것을 경험하고 좌절을 느끼는 시기이다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이 시기의 유아는 </a:t>
            </a:r>
            <a:r>
              <a:rPr lang="ko-KR" altLang="en-US" dirty="0">
                <a:solidFill>
                  <a:srgbClr val="92D050"/>
                </a:solidFill>
              </a:rPr>
              <a:t>미운 </a:t>
            </a:r>
            <a:r>
              <a:rPr lang="en-US" altLang="ko-KR" dirty="0">
                <a:solidFill>
                  <a:srgbClr val="92D050"/>
                </a:solidFill>
              </a:rPr>
              <a:t>3</a:t>
            </a:r>
            <a:r>
              <a:rPr lang="ko-KR" altLang="en-US" dirty="0">
                <a:solidFill>
                  <a:srgbClr val="92D050"/>
                </a:solidFill>
              </a:rPr>
              <a:t>살의 특징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찡찡거리고 울고 떼쓰는 행동을 통해 엄마의 위로와 사랑을 더 요구한다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엄마에게 위로 받은 후 또 다시 엄마를 곁에 두고 세상을 탐색하고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좌절하면 또다시 와서 위로 받고 그 에너지와 안정감을 통해 다시 세상을 탐색하게 된다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67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251520" y="2204864"/>
            <a:ext cx="849694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</a:rPr>
              <a:t>4</a:t>
            </a:r>
            <a:r>
              <a:rPr lang="ko-KR" altLang="en-US" sz="2400" b="1" dirty="0">
                <a:solidFill>
                  <a:schemeClr val="bg1"/>
                </a:solidFill>
              </a:rPr>
              <a:t>단계 대상항상성 형성 및 개별화 단계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(24</a:t>
            </a:r>
            <a:r>
              <a:rPr lang="ko-KR" altLang="en-US" sz="2400" b="1" dirty="0">
                <a:solidFill>
                  <a:schemeClr val="bg1"/>
                </a:solidFill>
              </a:rPr>
              <a:t>개월～</a:t>
            </a:r>
            <a:r>
              <a:rPr lang="en-US" altLang="ko-KR" sz="2400" b="1" dirty="0">
                <a:solidFill>
                  <a:schemeClr val="bg1"/>
                </a:solidFill>
              </a:rPr>
              <a:t>36</a:t>
            </a:r>
            <a:r>
              <a:rPr lang="ko-KR" altLang="en-US" sz="2400" b="1" dirty="0">
                <a:solidFill>
                  <a:schemeClr val="bg1"/>
                </a:solidFill>
              </a:rPr>
              <a:t>개월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24</a:t>
            </a:r>
            <a:r>
              <a:rPr lang="ko-KR" altLang="en-US" dirty="0">
                <a:solidFill>
                  <a:schemeClr val="bg1"/>
                </a:solidFill>
              </a:rPr>
              <a:t>개월에서 </a:t>
            </a:r>
            <a:r>
              <a:rPr lang="en-US" altLang="ko-KR" dirty="0">
                <a:solidFill>
                  <a:schemeClr val="bg1"/>
                </a:solidFill>
              </a:rPr>
              <a:t>26</a:t>
            </a:r>
            <a:r>
              <a:rPr lang="ko-KR" altLang="en-US" dirty="0">
                <a:solidFill>
                  <a:schemeClr val="bg1"/>
                </a:solidFill>
              </a:rPr>
              <a:t>개월 경에는 </a:t>
            </a:r>
            <a:r>
              <a:rPr lang="ko-KR" altLang="en-US" dirty="0" smtClean="0">
                <a:solidFill>
                  <a:schemeClr val="bg1"/>
                </a:solidFill>
              </a:rPr>
              <a:t>대상항상성이 </a:t>
            </a:r>
            <a:r>
              <a:rPr lang="ko-KR" altLang="en-US" dirty="0">
                <a:solidFill>
                  <a:schemeClr val="bg1"/>
                </a:solidFill>
              </a:rPr>
              <a:t>형성되는데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대상항상성이 형성되었다는 것은 엄마의 상을 내재하게 되었다는 것을 뜻한다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이 시기의 </a:t>
            </a:r>
            <a:r>
              <a:rPr lang="ko-KR" altLang="en-US" dirty="0">
                <a:solidFill>
                  <a:srgbClr val="92D050"/>
                </a:solidFill>
              </a:rPr>
              <a:t>유아는 엄마의 좋은 면과 나쁜 면을 하나로 통합</a:t>
            </a:r>
            <a:r>
              <a:rPr lang="ko-KR" altLang="en-US" dirty="0">
                <a:solidFill>
                  <a:schemeClr val="bg1"/>
                </a:solidFill>
              </a:rPr>
              <a:t>해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나를 배고프게도 하고 만족시켜주기도 하는 그 엄마가 하나라는 사실을 깨닫는다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r>
              <a:rPr lang="en-US" altLang="ko-KR" dirty="0">
                <a:solidFill>
                  <a:schemeClr val="bg1"/>
                </a:solidFill>
              </a:rPr>
              <a:t>​</a:t>
            </a:r>
          </a:p>
          <a:p>
            <a:r>
              <a:rPr lang="ko-KR" altLang="en-US" dirty="0">
                <a:solidFill>
                  <a:schemeClr val="bg1"/>
                </a:solidFill>
              </a:rPr>
              <a:t>아이는 엄마가 눈앞에 보이지 않아도 어딘가에 존재하고 있음을 알기에 </a:t>
            </a:r>
            <a:r>
              <a:rPr lang="ko-KR" altLang="en-US" dirty="0">
                <a:solidFill>
                  <a:srgbClr val="92D050"/>
                </a:solidFill>
              </a:rPr>
              <a:t>분리를 견뎌낼 수 있게 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더불어 개성을 가진 자기</a:t>
            </a:r>
            <a:r>
              <a:rPr lang="en-US" altLang="ko-KR" dirty="0">
                <a:solidFill>
                  <a:schemeClr val="bg1"/>
                </a:solidFill>
              </a:rPr>
              <a:t>(self)</a:t>
            </a:r>
            <a:r>
              <a:rPr lang="ko-KR" altLang="en-US" dirty="0">
                <a:solidFill>
                  <a:schemeClr val="bg1"/>
                </a:solidFill>
              </a:rPr>
              <a:t>가 형성되며 하나의 심리적 존재로 탄생한다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endParaRPr lang="en-US" altLang="ko-KR" dirty="0" smtClean="0">
              <a:solidFill>
                <a:schemeClr val="bg1"/>
              </a:solidFill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이렇게 만 </a:t>
            </a:r>
            <a:r>
              <a:rPr lang="en-US" altLang="ko-KR" dirty="0">
                <a:solidFill>
                  <a:schemeClr val="bg1"/>
                </a:solidFill>
              </a:rPr>
              <a:t>3</a:t>
            </a:r>
            <a:r>
              <a:rPr lang="ko-KR" altLang="en-US" dirty="0">
                <a:solidFill>
                  <a:schemeClr val="bg1"/>
                </a:solidFill>
              </a:rPr>
              <a:t>세 경 유아의 심리적 탄생이 이루어지는 것이다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71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61412" y="1278052"/>
            <a:ext cx="58947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</a:rPr>
              <a:t>(8)</a:t>
            </a:r>
            <a:r>
              <a:rPr lang="ko-KR" altLang="en-US" sz="2000" dirty="0">
                <a:solidFill>
                  <a:schemeClr val="bg1"/>
                </a:solidFill>
              </a:rPr>
              <a:t>대상관계의 발달 </a:t>
            </a:r>
            <a:r>
              <a:rPr lang="en-US" altLang="ko-KR" sz="2000" dirty="0">
                <a:solidFill>
                  <a:schemeClr val="bg1"/>
                </a:solidFill>
              </a:rPr>
              <a:t>- </a:t>
            </a:r>
            <a:r>
              <a:rPr lang="ko-KR" altLang="en-US" sz="2000" dirty="0" err="1">
                <a:solidFill>
                  <a:schemeClr val="bg1"/>
                </a:solidFill>
              </a:rPr>
              <a:t>말러의</a:t>
            </a:r>
            <a:r>
              <a:rPr lang="ko-KR" altLang="en-US" sz="2000" dirty="0">
                <a:solidFill>
                  <a:schemeClr val="bg1"/>
                </a:solidFill>
              </a:rPr>
              <a:t> 심리적 탄생의 과정</a:t>
            </a:r>
            <a:endParaRPr lang="en-US" altLang="ko-K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700808"/>
            <a:ext cx="80648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</a:rPr>
              <a:t>(1)</a:t>
            </a:r>
            <a:r>
              <a:rPr lang="ko-KR" altLang="en-US" sz="2800" dirty="0">
                <a:solidFill>
                  <a:schemeClr val="bg1"/>
                </a:solidFill>
              </a:rPr>
              <a:t>상담 목표</a:t>
            </a:r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24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궁극적 목표 </a:t>
            </a:r>
            <a:r>
              <a:rPr lang="en-US" altLang="ko-KR" dirty="0">
                <a:solidFill>
                  <a:schemeClr val="bg1"/>
                </a:solidFill>
              </a:rPr>
              <a:t>: </a:t>
            </a:r>
            <a:r>
              <a:rPr lang="ko-KR" altLang="en-US" dirty="0">
                <a:solidFill>
                  <a:schemeClr val="bg1"/>
                </a:solidFill>
              </a:rPr>
              <a:t>대상관계이론에서 상담은 </a:t>
            </a:r>
            <a:r>
              <a:rPr lang="ko-KR" altLang="en-US" dirty="0">
                <a:solidFill>
                  <a:srgbClr val="92D050"/>
                </a:solidFill>
              </a:rPr>
              <a:t>자신과 타인을 통합적으로 인식</a:t>
            </a:r>
            <a:r>
              <a:rPr lang="ko-KR" altLang="en-US" dirty="0">
                <a:solidFill>
                  <a:schemeClr val="bg1"/>
                </a:solidFill>
              </a:rPr>
              <a:t>하는 능력과 태도의 습득 </a:t>
            </a:r>
            <a:r>
              <a:rPr lang="ko-KR" altLang="en-US" dirty="0" smtClean="0">
                <a:solidFill>
                  <a:schemeClr val="bg1"/>
                </a:solidFill>
              </a:rPr>
              <a:t>및 </a:t>
            </a:r>
            <a:r>
              <a:rPr lang="ko-KR" altLang="en-US" dirty="0">
                <a:solidFill>
                  <a:schemeClr val="bg1"/>
                </a:solidFill>
              </a:rPr>
              <a:t>건강한 개별화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상담자는 </a:t>
            </a:r>
            <a:r>
              <a:rPr lang="ko-KR" altLang="en-US" dirty="0" err="1">
                <a:solidFill>
                  <a:schemeClr val="bg1"/>
                </a:solidFill>
              </a:rPr>
              <a:t>내담자</a:t>
            </a:r>
            <a:r>
              <a:rPr lang="ko-KR" altLang="en-US" dirty="0">
                <a:solidFill>
                  <a:schemeClr val="bg1"/>
                </a:solidFill>
              </a:rPr>
              <a:t> 자신이 좋은 부분과 나쁜 부분을 </a:t>
            </a:r>
            <a:r>
              <a:rPr lang="ko-KR" altLang="en-US" dirty="0">
                <a:solidFill>
                  <a:srgbClr val="92D050"/>
                </a:solidFill>
              </a:rPr>
              <a:t>동시에 가진 가치 있는    인격체</a:t>
            </a:r>
            <a:r>
              <a:rPr lang="ko-KR" altLang="en-US" dirty="0">
                <a:solidFill>
                  <a:schemeClr val="bg1"/>
                </a:solidFill>
              </a:rPr>
              <a:t>로 인식할 수 있도록 도움</a:t>
            </a:r>
            <a:r>
              <a:rPr lang="en-US" altLang="ko-KR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buFontTx/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내담자가 자신과 타인은 공통점도 있지만 차이점도 있는 </a:t>
            </a:r>
            <a:r>
              <a:rPr lang="ko-KR" altLang="en-US" dirty="0">
                <a:solidFill>
                  <a:srgbClr val="92D050"/>
                </a:solidFill>
              </a:rPr>
              <a:t>독립적인 개체</a:t>
            </a:r>
            <a:r>
              <a:rPr lang="ko-KR" altLang="en-US" dirty="0">
                <a:solidFill>
                  <a:schemeClr val="bg1"/>
                </a:solidFill>
              </a:rPr>
              <a:t>임을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이해하도록 도움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116632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298861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412776"/>
            <a:ext cx="792088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</a:rPr>
              <a:t>(2)</a:t>
            </a:r>
            <a:r>
              <a:rPr lang="ko-KR" altLang="en-US" sz="2800" dirty="0">
                <a:solidFill>
                  <a:schemeClr val="bg1"/>
                </a:solidFill>
              </a:rPr>
              <a:t>상담자와 내담자의 관계</a:t>
            </a:r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2400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내담자에게 상담의 경험은 매우 중요하게 </a:t>
            </a:r>
            <a:r>
              <a:rPr lang="ko-KR" altLang="en-US" dirty="0" smtClean="0">
                <a:solidFill>
                  <a:schemeClr val="bg1"/>
                </a:solidFill>
              </a:rPr>
              <a:t>작용</a:t>
            </a:r>
            <a:endParaRPr lang="en-US" altLang="ko-KR" dirty="0" smtClean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따라서 상담자가 곧 </a:t>
            </a:r>
            <a:r>
              <a:rPr lang="ko-KR" altLang="en-US" dirty="0">
                <a:solidFill>
                  <a:srgbClr val="92D050"/>
                </a:solidFill>
              </a:rPr>
              <a:t>기법</a:t>
            </a:r>
            <a:r>
              <a:rPr lang="ko-KR" altLang="en-US" dirty="0">
                <a:solidFill>
                  <a:schemeClr val="bg1"/>
                </a:solidFill>
              </a:rPr>
              <a:t>이 되고 </a:t>
            </a:r>
            <a:r>
              <a:rPr lang="ko-KR" altLang="en-US" dirty="0">
                <a:solidFill>
                  <a:srgbClr val="92D050"/>
                </a:solidFill>
              </a:rPr>
              <a:t>대상</a:t>
            </a:r>
            <a:r>
              <a:rPr lang="ko-KR" altLang="en-US" dirty="0">
                <a:solidFill>
                  <a:schemeClr val="bg1"/>
                </a:solidFill>
              </a:rPr>
              <a:t>이 되고 </a:t>
            </a:r>
            <a:r>
              <a:rPr lang="ko-KR" altLang="en-US" dirty="0">
                <a:solidFill>
                  <a:srgbClr val="92D050"/>
                </a:solidFill>
              </a:rPr>
              <a:t>관계</a:t>
            </a:r>
            <a:r>
              <a:rPr lang="ko-KR" altLang="en-US" dirty="0">
                <a:solidFill>
                  <a:schemeClr val="bg1"/>
                </a:solidFill>
              </a:rPr>
              <a:t>가 되어 </a:t>
            </a:r>
            <a:r>
              <a:rPr lang="ko-KR" altLang="en-US" dirty="0" err="1">
                <a:solidFill>
                  <a:schemeClr val="bg1"/>
                </a:solidFill>
              </a:rPr>
              <a:t>내담자를</a:t>
            </a:r>
            <a:r>
              <a:rPr lang="ko-KR" altLang="en-US" dirty="0">
                <a:solidFill>
                  <a:schemeClr val="bg1"/>
                </a:solidFill>
              </a:rPr>
              <a:t> 바라보는 것이 매우 중요하게 요구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상담자는 내담자와 신뢰할 수 있는 좋은 관계를 형성하여 </a:t>
            </a:r>
            <a:r>
              <a:rPr lang="ko-KR" altLang="en-US" dirty="0">
                <a:solidFill>
                  <a:srgbClr val="92D050"/>
                </a:solidFill>
              </a:rPr>
              <a:t>공감적으로 이해하고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chemeClr val="bg1"/>
                </a:solidFill>
              </a:rPr>
              <a:t>내담자의 </a:t>
            </a:r>
            <a:r>
              <a:rPr lang="ko-KR" altLang="en-US" dirty="0">
                <a:solidFill>
                  <a:schemeClr val="bg1"/>
                </a:solidFill>
              </a:rPr>
              <a:t>다양한 반응을 버텨 주어야 함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상담자는 내담자의 잘못된 관계형성을 해석해 주게 됨</a:t>
            </a:r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내담자의 이해를 돕기 위해 조심스럽게 과거와 현재를 연결하며 </a:t>
            </a:r>
            <a:r>
              <a:rPr lang="ko-KR" altLang="en-US" dirty="0" err="1">
                <a:solidFill>
                  <a:schemeClr val="bg1"/>
                </a:solidFill>
              </a:rPr>
              <a:t>내담자</a:t>
            </a:r>
            <a:r>
              <a:rPr lang="ko-KR" altLang="en-US" dirty="0">
                <a:solidFill>
                  <a:schemeClr val="bg1"/>
                </a:solidFill>
              </a:rPr>
              <a:t> </a:t>
            </a:r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rgbClr val="92D050"/>
                </a:solidFill>
              </a:rPr>
              <a:t>상황에 대한 해석</a:t>
            </a:r>
            <a:r>
              <a:rPr lang="ko-KR" altLang="en-US" dirty="0">
                <a:solidFill>
                  <a:schemeClr val="bg1"/>
                </a:solidFill>
              </a:rPr>
              <a:t>을 제공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16632"/>
            <a:ext cx="2487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182562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1340768"/>
            <a:ext cx="813690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</a:rPr>
              <a:t>(3)</a:t>
            </a:r>
            <a:r>
              <a:rPr lang="ko-KR" altLang="en-US" sz="2800" dirty="0">
                <a:solidFill>
                  <a:schemeClr val="bg1"/>
                </a:solidFill>
              </a:rPr>
              <a:t>상담기법</a:t>
            </a:r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2800" dirty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대상관계이론에서는 미성숙한 유아를 건강하게 성장시키기 위해 엄마가 제공해주어야 할 관계나 행동의 원리를 상담에서 상담자가 심리적으로 미성숙한 내담자를 성숙시키는 과정에 적용</a:t>
            </a:r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 </a:t>
            </a:r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따라서 많은 기법이 </a:t>
            </a:r>
            <a:r>
              <a:rPr lang="ko-KR" altLang="en-US" sz="2000" dirty="0">
                <a:solidFill>
                  <a:srgbClr val="92D050"/>
                </a:solidFill>
              </a:rPr>
              <a:t>엄마의 태도나 행위와 관련됨</a:t>
            </a:r>
            <a:endParaRPr lang="en-US" altLang="ko-KR" sz="2000" dirty="0">
              <a:solidFill>
                <a:srgbClr val="92D050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1166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187356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00164" y="-1428784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7158" y="1285860"/>
            <a:ext cx="7992888" cy="527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충분히 좋은 </a:t>
            </a:r>
            <a:r>
              <a:rPr lang="ko-KR" altLang="en-US" sz="2400" b="1" dirty="0">
                <a:solidFill>
                  <a:schemeClr val="bg1"/>
                </a:solidFill>
              </a:rPr>
              <a:t>엄마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105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충분히 좋은 엄마란 지나치게 완벽한 엄마도 아니고 적절히 좌절도 제공하면서 아이에게 무관심 하지도 않고 아이의 세계를 침범하거나 지나치게 통제하지도 않는 엄마를 말함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>
                <a:solidFill>
                  <a:schemeClr val="bg1"/>
                </a:solidFill>
              </a:rPr>
              <a:t>-</a:t>
            </a:r>
            <a:r>
              <a:rPr lang="ko-KR" altLang="en-US" sz="2400" b="1" dirty="0">
                <a:solidFill>
                  <a:schemeClr val="bg1"/>
                </a:solidFill>
              </a:rPr>
              <a:t>적절한 좌절의 경험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적절한 좌절 경험은 유아나 내담자의 성장을 위한 필수조건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좌절 없이 성장이 일어나지 않는 이유</a:t>
            </a:r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대상관계이론에 의하면 성장은 타인과 겪은 대상관계 경험이 내면화 될 때 이루어지는데 대상관계가 좌절 없이 항상 제공된다면 유아나 </a:t>
            </a:r>
            <a:r>
              <a:rPr lang="ko-KR" altLang="en-US" dirty="0" err="1">
                <a:solidFill>
                  <a:schemeClr val="bg1"/>
                </a:solidFill>
              </a:rPr>
              <a:t>내담자는</a:t>
            </a:r>
            <a:r>
              <a:rPr lang="ko-KR" altLang="en-US" dirty="0">
                <a:solidFill>
                  <a:schemeClr val="bg1"/>
                </a:solidFill>
              </a:rPr>
              <a:t> 그 관계를 내면화하여 자기 것으로 만들 필요가 없어지기 때문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166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2143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340768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</a:rPr>
              <a:t>-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안전지기의 </a:t>
            </a:r>
            <a:r>
              <a:rPr lang="ko-KR" altLang="en-US" sz="2400" b="1" dirty="0">
                <a:solidFill>
                  <a:schemeClr val="bg1"/>
                </a:solidFill>
              </a:rPr>
              <a:t>제공과 정서적 재충전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엄마가 아동에게 안전기지로서의 역할을 제공하는 것처럼 </a:t>
            </a:r>
            <a:r>
              <a:rPr lang="ko-KR" altLang="en-US" dirty="0">
                <a:solidFill>
                  <a:srgbClr val="92D050"/>
                </a:solidFill>
              </a:rPr>
              <a:t>상담자도 </a:t>
            </a:r>
            <a:r>
              <a:rPr lang="ko-KR" altLang="en-US" dirty="0" err="1">
                <a:solidFill>
                  <a:srgbClr val="92D050"/>
                </a:solidFill>
              </a:rPr>
              <a:t>내담자</a:t>
            </a:r>
            <a:r>
              <a:rPr lang="ko-KR" altLang="en-US" dirty="0">
                <a:solidFill>
                  <a:srgbClr val="92D050"/>
                </a:solidFill>
              </a:rPr>
              <a:t> 에게 안전지기를 제공</a:t>
            </a:r>
            <a:r>
              <a:rPr lang="ko-KR" altLang="en-US" dirty="0">
                <a:solidFill>
                  <a:schemeClr val="bg1"/>
                </a:solidFill>
              </a:rPr>
              <a:t>하여 정서적 재충전을 함으로써 좌절을 완화하고 좀 더 넓은 세계로 나아갈 수 있도록 도움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>
                <a:solidFill>
                  <a:schemeClr val="bg1"/>
                </a:solidFill>
              </a:rPr>
              <a:t>-</a:t>
            </a:r>
            <a:r>
              <a:rPr lang="ko-KR" altLang="en-US" sz="2400" b="1" dirty="0">
                <a:solidFill>
                  <a:schemeClr val="bg1"/>
                </a:solidFill>
              </a:rPr>
              <a:t>담아내는 것과 담기는 것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안아주기 라고도 하는 이 개념은 엄마가 유아의 욕구와 내적 상태를 공감적으로 알아차리고 적절하게 반응하여 유아가 자신이 </a:t>
            </a:r>
            <a:r>
              <a:rPr lang="ko-KR" altLang="en-US" dirty="0" err="1">
                <a:solidFill>
                  <a:schemeClr val="bg1"/>
                </a:solidFill>
              </a:rPr>
              <a:t>이해받고</a:t>
            </a:r>
            <a:r>
              <a:rPr lang="ko-KR" altLang="en-US" dirty="0">
                <a:solidFill>
                  <a:schemeClr val="bg1"/>
                </a:solidFill>
              </a:rPr>
              <a:t> </a:t>
            </a:r>
            <a:r>
              <a:rPr lang="ko-KR" altLang="en-US" dirty="0" err="1">
                <a:solidFill>
                  <a:schemeClr val="bg1"/>
                </a:solidFill>
              </a:rPr>
              <a:t>가치있게</a:t>
            </a:r>
            <a:r>
              <a:rPr lang="ko-KR" altLang="en-US" dirty="0">
                <a:solidFill>
                  <a:schemeClr val="bg1"/>
                </a:solidFill>
              </a:rPr>
              <a:t> 여겨지며 </a:t>
            </a:r>
            <a:r>
              <a:rPr lang="ko-KR" altLang="en-US" dirty="0" err="1">
                <a:solidFill>
                  <a:schemeClr val="bg1"/>
                </a:solidFill>
              </a:rPr>
              <a:t>사랑받는다는</a:t>
            </a:r>
            <a:r>
              <a:rPr lang="ko-KR" altLang="en-US" dirty="0">
                <a:solidFill>
                  <a:schemeClr val="bg1"/>
                </a:solidFill>
              </a:rPr>
              <a:t> 느낌을 갖도록 한다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dirty="0">
                <a:solidFill>
                  <a:schemeClr val="bg1"/>
                </a:solidFill>
              </a:rPr>
              <a:t>이처럼 </a:t>
            </a:r>
            <a:r>
              <a:rPr lang="ko-KR" altLang="en-US" dirty="0">
                <a:solidFill>
                  <a:srgbClr val="92D050"/>
                </a:solidFill>
              </a:rPr>
              <a:t>상담자는 내담자의 욕구를 민감하게 알아차려 수용적 태도를 견지하여 </a:t>
            </a:r>
            <a:r>
              <a:rPr lang="ko-KR" altLang="en-US" dirty="0" err="1">
                <a:solidFill>
                  <a:srgbClr val="92D050"/>
                </a:solidFill>
              </a:rPr>
              <a:t>내담자를</a:t>
            </a:r>
            <a:r>
              <a:rPr lang="ko-KR" altLang="en-US" dirty="0">
                <a:solidFill>
                  <a:srgbClr val="92D050"/>
                </a:solidFill>
              </a:rPr>
              <a:t> 대할 필요가 있다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166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292719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65313"/>
            <a:ext cx="10601326" cy="10633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0736" y="395010"/>
            <a:ext cx="21210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0" spc="-450" dirty="0">
                <a:solidFill>
                  <a:schemeClr val="bg1">
                    <a:alpha val="99000"/>
                  </a:schemeClr>
                </a:solidFill>
                <a:latin typeface="+mj-ea"/>
                <a:ea typeface="+mj-ea"/>
              </a:rPr>
              <a:t>목차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187624" y="1988840"/>
            <a:ext cx="17389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200" spc="-180" dirty="0">
                <a:solidFill>
                  <a:schemeClr val="bg1"/>
                </a:solidFill>
                <a:latin typeface="+mj-ea"/>
                <a:ea typeface="+mj-ea"/>
              </a:rPr>
              <a:t>대상관계이론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214414" y="2714620"/>
            <a:ext cx="15513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200" spc="-180" dirty="0">
                <a:solidFill>
                  <a:schemeClr val="bg1"/>
                </a:solidFill>
                <a:latin typeface="+mj-ea"/>
                <a:ea typeface="+mj-ea"/>
              </a:rPr>
              <a:t>건강한 사람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1285852" y="3429000"/>
            <a:ext cx="122084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200" spc="-180" dirty="0">
                <a:solidFill>
                  <a:schemeClr val="bg1"/>
                </a:solidFill>
                <a:latin typeface="+mj-ea"/>
                <a:ea typeface="+mj-ea"/>
              </a:rPr>
              <a:t>주요개념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285852" y="4143380"/>
            <a:ext cx="29896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200" spc="-180" dirty="0" err="1">
                <a:solidFill>
                  <a:schemeClr val="bg1"/>
                </a:solidFill>
                <a:latin typeface="+mj-ea"/>
                <a:ea typeface="+mj-ea"/>
              </a:rPr>
              <a:t>말러의</a:t>
            </a:r>
            <a:r>
              <a:rPr lang="ko-KR" altLang="en-US" sz="2200" spc="-180" dirty="0">
                <a:solidFill>
                  <a:schemeClr val="bg1"/>
                </a:solidFill>
                <a:latin typeface="+mj-ea"/>
                <a:ea typeface="+mj-ea"/>
              </a:rPr>
              <a:t> 심리적 탄생 과정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285852" y="4857760"/>
            <a:ext cx="122084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200" spc="-180" dirty="0">
                <a:solidFill>
                  <a:schemeClr val="bg1"/>
                </a:solidFill>
                <a:latin typeface="+mj-ea"/>
                <a:ea typeface="+mj-ea"/>
              </a:rPr>
              <a:t>상담과정</a:t>
            </a:r>
          </a:p>
        </p:txBody>
      </p:sp>
      <p:sp>
        <p:nvSpPr>
          <p:cNvPr id="10" name="포인트가 5개인 별 9"/>
          <p:cNvSpPr/>
          <p:nvPr/>
        </p:nvSpPr>
        <p:spPr>
          <a:xfrm rot="5400000">
            <a:off x="926996" y="2069474"/>
            <a:ext cx="252000" cy="25200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포인트가 5개인 별 10"/>
          <p:cNvSpPr/>
          <p:nvPr/>
        </p:nvSpPr>
        <p:spPr>
          <a:xfrm rot="5400000">
            <a:off x="928662" y="2786058"/>
            <a:ext cx="252000" cy="25200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포인트가 5개인 별 11"/>
          <p:cNvSpPr/>
          <p:nvPr/>
        </p:nvSpPr>
        <p:spPr>
          <a:xfrm rot="5400000">
            <a:off x="928662" y="3500438"/>
            <a:ext cx="252000" cy="25200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포인트가 5개인 별 12"/>
          <p:cNvSpPr/>
          <p:nvPr/>
        </p:nvSpPr>
        <p:spPr>
          <a:xfrm rot="5400000">
            <a:off x="928662" y="4214818"/>
            <a:ext cx="252000" cy="25200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포인트가 5개인 별 13"/>
          <p:cNvSpPr/>
          <p:nvPr/>
        </p:nvSpPr>
        <p:spPr>
          <a:xfrm rot="5400000">
            <a:off x="928662" y="4929198"/>
            <a:ext cx="252000" cy="25200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5643578"/>
            <a:ext cx="25558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14414" y="5572140"/>
            <a:ext cx="47104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solidFill>
                  <a:schemeClr val="bg1"/>
                </a:solidFill>
                <a:latin typeface="+mj-ea"/>
                <a:ea typeface="+mj-ea"/>
              </a:rPr>
              <a:t>대상관계이론적 접근의 공헌과 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5828" y="-1611560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4148" y="1340768"/>
            <a:ext cx="820891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400" b="1" dirty="0">
                <a:solidFill>
                  <a:schemeClr val="bg1"/>
                </a:solidFill>
              </a:rPr>
              <a:t>-</a:t>
            </a:r>
            <a:r>
              <a:rPr lang="ko-KR" altLang="en-US" sz="2400" b="1" dirty="0">
                <a:solidFill>
                  <a:schemeClr val="bg1"/>
                </a:solidFill>
              </a:rPr>
              <a:t>좋은 대상과 나쁜 대상 나란히 놓기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900" b="1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내담자가 자기세계와 대상세계를 전적으로 좋은 대상관계나 나쁜 대상관계로 분열시킬 때 상담자가 이 둘을 나란히 놓음으로써 대상관계를 통합시키려는 시도를 </a:t>
            </a:r>
            <a:r>
              <a:rPr lang="ko-KR" altLang="en-US" sz="2000" dirty="0" smtClean="0">
                <a:solidFill>
                  <a:schemeClr val="bg1"/>
                </a:solidFill>
              </a:rPr>
              <a:t>의미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r>
              <a:rPr lang="en-US" altLang="ko-KR" sz="2000" dirty="0">
                <a:solidFill>
                  <a:schemeClr val="bg1"/>
                </a:solidFill>
              </a:rPr>
              <a:t> ex) </a:t>
            </a:r>
            <a:r>
              <a:rPr lang="ko-KR" altLang="en-US" sz="2000" dirty="0">
                <a:solidFill>
                  <a:schemeClr val="bg1"/>
                </a:solidFill>
              </a:rPr>
              <a:t>외로움을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알아주는 좋은 상담자와 좀 전까지 자신을 이해하지 못했던 나쁜 상담자가 같은 사람임을 깨우치는 방법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7504" y="1166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상담과정</a:t>
            </a:r>
          </a:p>
        </p:txBody>
      </p:sp>
    </p:spTree>
    <p:extLst>
      <p:ext uri="{BB962C8B-B14F-4D97-AF65-F5344CB8AC3E}">
        <p14:creationId xmlns:p14="http://schemas.microsoft.com/office/powerpoint/2010/main" val="13041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928992" cy="1143000"/>
          </a:xfrm>
        </p:spPr>
        <p:txBody>
          <a:bodyPr>
            <a:no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대상관계이론적 접근의 공헌과 비판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412776"/>
            <a:ext cx="835292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 </a:t>
            </a:r>
            <a:r>
              <a:rPr lang="en-US" altLang="ko-KR" sz="3200" b="1" dirty="0">
                <a:solidFill>
                  <a:schemeClr val="bg1"/>
                </a:solidFill>
              </a:rPr>
              <a:t>※</a:t>
            </a:r>
            <a:r>
              <a:rPr lang="ko-KR" altLang="en-US" sz="3200" b="1" dirty="0">
                <a:solidFill>
                  <a:schemeClr val="bg1"/>
                </a:solidFill>
              </a:rPr>
              <a:t>공헌</a:t>
            </a:r>
            <a:endParaRPr lang="en-US" altLang="ko-KR" sz="3200" b="1" dirty="0">
              <a:solidFill>
                <a:schemeClr val="bg1"/>
              </a:solidFill>
            </a:endParaRP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pPr marL="457200" indent="-457200" fontAlgn="base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인간으로부터 이전의 성욕이나 공격성 같은 다소 음울한 욕구가 아닌 </a:t>
            </a:r>
            <a:r>
              <a:rPr lang="ko-KR" altLang="en-US" sz="2000" dirty="0">
                <a:solidFill>
                  <a:srgbClr val="92D050"/>
                </a:solidFill>
              </a:rPr>
              <a:t>관계 형성이라는 사회적 욕구를 발굴</a:t>
            </a:r>
            <a:r>
              <a:rPr lang="ko-KR" altLang="en-US" sz="2000" dirty="0">
                <a:solidFill>
                  <a:schemeClr val="bg1"/>
                </a:solidFill>
              </a:rPr>
              <a:t>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457200" indent="-457200" fontAlgn="base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 fontAlgn="base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 fontAlgn="base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 fontAlgn="base">
              <a:buFontTx/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분명 무의식과 결정론을 받아들인다는 점에서 정신분석 계열의 이론이지만 표상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내부 대상 등의 개념을 도입함으로써 </a:t>
            </a:r>
            <a:r>
              <a:rPr lang="ko-KR" altLang="en-US" sz="2000" dirty="0">
                <a:solidFill>
                  <a:srgbClr val="92D050"/>
                </a:solidFill>
              </a:rPr>
              <a:t>인지행동적 접근과 연결할 수 있는 </a:t>
            </a:r>
            <a:r>
              <a:rPr lang="ko-KR" altLang="en-US" sz="2000" dirty="0" smtClean="0">
                <a:solidFill>
                  <a:srgbClr val="92D050"/>
                </a:solidFill>
              </a:rPr>
              <a:t>최소한의 </a:t>
            </a:r>
            <a:r>
              <a:rPr lang="ko-KR" altLang="en-US" sz="2000" dirty="0">
                <a:solidFill>
                  <a:srgbClr val="92D050"/>
                </a:solidFill>
              </a:rPr>
              <a:t>연결점을 마련해 </a:t>
            </a:r>
            <a:r>
              <a:rPr lang="ko-KR" altLang="en-US" sz="2000" dirty="0" smtClean="0">
                <a:solidFill>
                  <a:srgbClr val="92D050"/>
                </a:solidFill>
              </a:rPr>
              <a:t>두 </a:t>
            </a:r>
            <a:r>
              <a:rPr lang="ko-KR" altLang="en-US" sz="2000" dirty="0">
                <a:solidFill>
                  <a:srgbClr val="92D050"/>
                </a:solidFill>
              </a:rPr>
              <a:t>이론 간의 교류에 도움</a:t>
            </a:r>
            <a:r>
              <a:rPr lang="ko-KR" altLang="en-US" sz="2000" dirty="0">
                <a:solidFill>
                  <a:schemeClr val="bg1"/>
                </a:solidFill>
              </a:rPr>
              <a:t>을 주었다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 fontAlgn="base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fontAlgn="base"/>
            <a:endParaRPr lang="ko-KR" altLang="en-US" sz="2000" dirty="0">
              <a:solidFill>
                <a:schemeClr val="bg1"/>
              </a:solidFill>
            </a:endParaRPr>
          </a:p>
          <a:p>
            <a:pPr fontAlgn="base"/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7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1656184" cy="1080120"/>
          </a:xfrm>
        </p:spPr>
        <p:txBody>
          <a:bodyPr>
            <a:normAutofit fontScale="90000"/>
          </a:bodyPr>
          <a:lstStyle/>
          <a:p>
            <a:r>
              <a:rPr lang="en-US" altLang="ko-KR" sz="3200" b="1" dirty="0">
                <a:solidFill>
                  <a:schemeClr val="bg1"/>
                </a:solidFill>
              </a:rPr>
              <a:t>※</a:t>
            </a:r>
            <a:r>
              <a:rPr lang="ko-KR" altLang="en-US" sz="3600" b="1" dirty="0">
                <a:solidFill>
                  <a:schemeClr val="bg1"/>
                </a:solidFill>
              </a:rPr>
              <a:t>공헌</a:t>
            </a:r>
            <a:r>
              <a:rPr lang="en-US" altLang="ko-KR" sz="3200" dirty="0">
                <a:solidFill>
                  <a:schemeClr val="bg1"/>
                </a:solidFill>
              </a:rPr>
              <a:t/>
            </a:r>
            <a:br>
              <a:rPr lang="en-US" altLang="ko-KR" sz="3200" dirty="0">
                <a:solidFill>
                  <a:schemeClr val="bg1"/>
                </a:solidFill>
              </a:rPr>
            </a:b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348880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ko-KR" altLang="en-US" dirty="0">
                <a:solidFill>
                  <a:schemeClr val="bg1"/>
                </a:solidFill>
              </a:rPr>
              <a:t>정신분석이론은 오이디푸스 시기</a:t>
            </a:r>
            <a:r>
              <a:rPr lang="en-US" altLang="ko-KR" dirty="0">
                <a:solidFill>
                  <a:schemeClr val="bg1"/>
                </a:solidFill>
              </a:rPr>
              <a:t>(3</a:t>
            </a:r>
            <a:r>
              <a:rPr lang="ko-KR" altLang="en-US" dirty="0">
                <a:solidFill>
                  <a:schemeClr val="bg1"/>
                </a:solidFill>
              </a:rPr>
              <a:t>세경</a:t>
            </a:r>
            <a:r>
              <a:rPr lang="en-US" altLang="ko-KR" dirty="0">
                <a:solidFill>
                  <a:schemeClr val="bg1"/>
                </a:solidFill>
              </a:rPr>
              <a:t>) </a:t>
            </a:r>
            <a:r>
              <a:rPr lang="ko-KR" altLang="en-US" dirty="0">
                <a:solidFill>
                  <a:schemeClr val="bg1"/>
                </a:solidFill>
              </a:rPr>
              <a:t>이후의  경험에 대해서만 분석할 수 있는 것으로 가정하지만 대상관계이론은 </a:t>
            </a:r>
            <a:r>
              <a:rPr lang="ko-KR" altLang="en-US" dirty="0">
                <a:solidFill>
                  <a:srgbClr val="92D050"/>
                </a:solidFill>
              </a:rPr>
              <a:t>전 오이디푸스 시기의 모자관계에서 발생할 수 있는 상호작용에 대한 모형을 제시</a:t>
            </a:r>
            <a:r>
              <a:rPr lang="ko-KR" altLang="en-US" dirty="0">
                <a:solidFill>
                  <a:schemeClr val="bg1"/>
                </a:solidFill>
              </a:rPr>
              <a:t>함으로써 좀 더 깊은 내면적 과정을 이해할 수 있는 기반을 제공함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 startAt="3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 startAt="3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 startAt="3"/>
            </a:pPr>
            <a:r>
              <a:rPr lang="ko-KR" altLang="en-US" dirty="0">
                <a:solidFill>
                  <a:srgbClr val="92D050"/>
                </a:solidFill>
              </a:rPr>
              <a:t>상담자 </a:t>
            </a:r>
            <a:r>
              <a:rPr lang="en-US" altLang="ko-KR" dirty="0">
                <a:solidFill>
                  <a:srgbClr val="92D050"/>
                </a:solidFill>
              </a:rPr>
              <a:t>– </a:t>
            </a:r>
            <a:r>
              <a:rPr lang="ko-KR" altLang="en-US" dirty="0" smtClean="0">
                <a:solidFill>
                  <a:srgbClr val="92D050"/>
                </a:solidFill>
              </a:rPr>
              <a:t>내담자의</a:t>
            </a:r>
            <a:r>
              <a:rPr lang="en-US" altLang="ko-KR" dirty="0">
                <a:solidFill>
                  <a:srgbClr val="92D050"/>
                </a:solidFill>
              </a:rPr>
              <a:t> </a:t>
            </a:r>
            <a:r>
              <a:rPr lang="ko-KR" altLang="en-US" dirty="0" smtClean="0">
                <a:solidFill>
                  <a:srgbClr val="92D050"/>
                </a:solidFill>
              </a:rPr>
              <a:t>관계 </a:t>
            </a:r>
            <a:r>
              <a:rPr lang="ko-KR" altLang="en-US" dirty="0">
                <a:solidFill>
                  <a:srgbClr val="92D050"/>
                </a:solidFill>
              </a:rPr>
              <a:t>자체가 치료적이라는 중요한 명제를 제공</a:t>
            </a:r>
            <a:r>
              <a:rPr lang="ko-KR" altLang="en-US" dirty="0">
                <a:solidFill>
                  <a:schemeClr val="bg1"/>
                </a:solidFill>
              </a:rPr>
              <a:t>함으로써 기존의 정신분석이론이나 이후의 이론과는 매우 다른 관점을 제시했다는 점에서 큰 기여를 함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 startAt="3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 startAt="3"/>
            </a:pP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 startAt="4"/>
            </a:pP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0" y="0"/>
            <a:ext cx="89289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대상관계이론적 접근의 공헌과 비판</a:t>
            </a:r>
          </a:p>
        </p:txBody>
      </p:sp>
    </p:spTree>
    <p:extLst>
      <p:ext uri="{BB962C8B-B14F-4D97-AF65-F5344CB8AC3E}">
        <p14:creationId xmlns:p14="http://schemas.microsoft.com/office/powerpoint/2010/main" val="25342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30953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</a:rPr>
              <a:t>※</a:t>
            </a:r>
            <a:r>
              <a:rPr lang="ko-KR" altLang="en-US" sz="3200" b="1" dirty="0">
                <a:solidFill>
                  <a:schemeClr val="bg1"/>
                </a:solidFill>
              </a:rPr>
              <a:t>비판</a:t>
            </a: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0" y="0"/>
            <a:ext cx="89289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대상관계이론적 접근의 공헌과 비판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9696" y="1637038"/>
            <a:ext cx="8229600" cy="4525963"/>
          </a:xfrm>
        </p:spPr>
        <p:txBody>
          <a:bodyPr>
            <a:normAutofit/>
          </a:bodyPr>
          <a:lstStyle/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다른 상담이론처럼 소위이론의 선두주자를 상정하지 않고 </a:t>
            </a:r>
            <a:r>
              <a:rPr lang="ko-KR" altLang="en-US" sz="2000" dirty="0">
                <a:solidFill>
                  <a:srgbClr val="92D050"/>
                </a:solidFill>
              </a:rPr>
              <a:t>여러 상담자나 이론가들의 관점을 묶어 </a:t>
            </a:r>
            <a:r>
              <a:rPr lang="ko-KR" altLang="en-US" sz="2000" dirty="0" smtClean="0">
                <a:solidFill>
                  <a:srgbClr val="92D050"/>
                </a:solidFill>
              </a:rPr>
              <a:t>이론을 </a:t>
            </a:r>
            <a:r>
              <a:rPr lang="ko-KR" altLang="en-US" sz="2000" dirty="0">
                <a:solidFill>
                  <a:srgbClr val="92D050"/>
                </a:solidFill>
              </a:rPr>
              <a:t>구성</a:t>
            </a:r>
            <a:r>
              <a:rPr lang="ko-KR" altLang="en-US" sz="2000" dirty="0">
                <a:solidFill>
                  <a:schemeClr val="bg1"/>
                </a:solidFill>
              </a:rPr>
              <a:t>하였기에 </a:t>
            </a:r>
            <a:r>
              <a:rPr lang="ko-KR" altLang="en-US" sz="2000" dirty="0">
                <a:solidFill>
                  <a:srgbClr val="92D050"/>
                </a:solidFill>
              </a:rPr>
              <a:t>하나의 사고 체계 속에서 이론을 이해하기가 어렵고</a:t>
            </a:r>
            <a:r>
              <a:rPr lang="en-US" altLang="ko-KR" sz="2000" dirty="0">
                <a:solidFill>
                  <a:srgbClr val="92D050"/>
                </a:solidFill>
              </a:rPr>
              <a:t>, </a:t>
            </a:r>
            <a:r>
              <a:rPr lang="ko-KR" altLang="en-US" sz="2000" dirty="0">
                <a:solidFill>
                  <a:srgbClr val="92D050"/>
                </a:solidFill>
              </a:rPr>
              <a:t>용어나 명제들이 다소 혼란스러운 면이 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다른 몇몇 상담이론들도 마찬가지이지만 </a:t>
            </a:r>
            <a:r>
              <a:rPr lang="ko-KR" altLang="en-US" sz="2000" dirty="0">
                <a:solidFill>
                  <a:srgbClr val="92D050"/>
                </a:solidFill>
              </a:rPr>
              <a:t>이 이론에서 제시하는 핵심적 개념들을 구체적으로 확인하거나 </a:t>
            </a:r>
            <a:r>
              <a:rPr lang="ko-KR" altLang="en-US" sz="2000" dirty="0" smtClean="0">
                <a:solidFill>
                  <a:srgbClr val="92D050"/>
                </a:solidFill>
              </a:rPr>
              <a:t>조작화 하기 </a:t>
            </a:r>
            <a:r>
              <a:rPr lang="ko-KR" altLang="en-US" sz="2000" dirty="0">
                <a:solidFill>
                  <a:srgbClr val="92D050"/>
                </a:solidFill>
              </a:rPr>
              <a:t>어려워 과학적 연구가 어렵다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endParaRPr lang="ko-KR" altLang="en-US" sz="20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325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포인트가 5개인 별 3"/>
          <p:cNvSpPr/>
          <p:nvPr/>
        </p:nvSpPr>
        <p:spPr>
          <a:xfrm rot="20700000">
            <a:off x="-1030091" y="-49062"/>
            <a:ext cx="2773088" cy="2773088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포인트가 5개인 별 4"/>
          <p:cNvSpPr/>
          <p:nvPr/>
        </p:nvSpPr>
        <p:spPr>
          <a:xfrm rot="5400000">
            <a:off x="1759429" y="328397"/>
            <a:ext cx="602897" cy="602897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rgbClr val="FFCE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7" name="그룹 26"/>
          <p:cNvGrpSpPr/>
          <p:nvPr/>
        </p:nvGrpSpPr>
        <p:grpSpPr>
          <a:xfrm>
            <a:off x="1903651" y="1732172"/>
            <a:ext cx="5300651" cy="2125750"/>
            <a:chOff x="1903651" y="1732172"/>
            <a:chExt cx="5300651" cy="2125750"/>
          </a:xfrm>
        </p:grpSpPr>
        <p:sp>
          <p:nvSpPr>
            <p:cNvPr id="7" name="TextBox 6"/>
            <p:cNvSpPr txBox="1"/>
            <p:nvPr/>
          </p:nvSpPr>
          <p:spPr>
            <a:xfrm>
              <a:off x="1903651" y="2534483"/>
              <a:ext cx="526618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8000" spc="-450" dirty="0">
                  <a:solidFill>
                    <a:schemeClr val="bg1">
                      <a:alpha val="98000"/>
                    </a:schemeClr>
                  </a:solidFill>
                  <a:latin typeface="HY산B" panose="020B0600000101010101" charset="-127"/>
                  <a:ea typeface="HY산B" panose="020B0600000101010101" charset="-127"/>
                </a:rPr>
                <a:t>감사합니다</a:t>
              </a:r>
              <a:r>
                <a:rPr lang="en-US" altLang="ko-KR" sz="8000" spc="-450" dirty="0">
                  <a:solidFill>
                    <a:schemeClr val="bg1">
                      <a:alpha val="98000"/>
                    </a:schemeClr>
                  </a:solidFill>
                  <a:latin typeface="HY산B" panose="020B0600000101010101" charset="-127"/>
                  <a:ea typeface="HY산B" panose="020B0600000101010101" charset="-127"/>
                </a:rPr>
                <a:t>.</a:t>
              </a:r>
              <a:endParaRPr lang="ko-KR" altLang="en-US" sz="8000" spc="-450" dirty="0">
                <a:solidFill>
                  <a:schemeClr val="bg1">
                    <a:alpha val="98000"/>
                  </a:schemeClr>
                </a:solidFill>
                <a:latin typeface="HY산B" panose="020B0600000101010101" charset="-127"/>
                <a:ea typeface="HY산B" panose="020B0600000101010101" charset="-127"/>
              </a:endParaRPr>
            </a:p>
          </p:txBody>
        </p:sp>
        <p:sp>
          <p:nvSpPr>
            <p:cNvPr id="13" name="포인트가 5개인 별 12"/>
            <p:cNvSpPr/>
            <p:nvPr/>
          </p:nvSpPr>
          <p:spPr>
            <a:xfrm rot="20700000">
              <a:off x="6925202" y="1732172"/>
              <a:ext cx="279100" cy="279100"/>
            </a:xfrm>
            <a:prstGeom prst="star5">
              <a:avLst>
                <a:gd name="adj" fmla="val 25043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" name="그룹 46"/>
          <p:cNvGrpSpPr/>
          <p:nvPr/>
        </p:nvGrpSpPr>
        <p:grpSpPr>
          <a:xfrm>
            <a:off x="4355976" y="2420888"/>
            <a:ext cx="7166142" cy="7166142"/>
            <a:chOff x="4355976" y="2420888"/>
            <a:chExt cx="7166142" cy="7166142"/>
          </a:xfrm>
        </p:grpSpPr>
        <p:cxnSp>
          <p:nvCxnSpPr>
            <p:cNvPr id="15" name="직선 연결선 14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포인트가 5개인 별 47"/>
          <p:cNvSpPr/>
          <p:nvPr/>
        </p:nvSpPr>
        <p:spPr>
          <a:xfrm rot="2709543">
            <a:off x="8248037" y="4556407"/>
            <a:ext cx="2086898" cy="2133997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756592" y="-1648910"/>
            <a:ext cx="10622526" cy="10622526"/>
            <a:chOff x="4355976" y="2420888"/>
            <a:chExt cx="7166142" cy="7166142"/>
          </a:xfrm>
        </p:grpSpPr>
        <p:cxnSp>
          <p:nvCxnSpPr>
            <p:cNvPr id="9" name="직선 연결선 8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직사각형 3"/>
          <p:cNvSpPr/>
          <p:nvPr/>
        </p:nvSpPr>
        <p:spPr>
          <a:xfrm>
            <a:off x="115616" y="164379"/>
            <a:ext cx="41280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spc="-450" dirty="0">
                <a:solidFill>
                  <a:schemeClr val="bg1">
                    <a:lumMod val="75000"/>
                    <a:alpha val="95000"/>
                  </a:schemeClr>
                </a:solidFill>
                <a:latin typeface="+mj-ea"/>
                <a:ea typeface="+mj-ea"/>
              </a:rPr>
              <a:t>대상관계이론 이란</a:t>
            </a:r>
            <a:r>
              <a:rPr lang="en-US" altLang="ko-KR" sz="4000" spc="-450" dirty="0">
                <a:solidFill>
                  <a:schemeClr val="bg1">
                    <a:lumMod val="75000"/>
                    <a:alpha val="95000"/>
                  </a:schemeClr>
                </a:solidFill>
                <a:latin typeface="+mj-ea"/>
                <a:ea typeface="+mj-ea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877967"/>
            <a:ext cx="835241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1"/>
                </a:solidFill>
              </a:rPr>
              <a:t>전통적 정신분석이론에서 핵심적인 욕구로 간주한 생물학적 욕구 대신 </a:t>
            </a:r>
            <a:r>
              <a:rPr lang="ko-KR" altLang="en-US" sz="2000" dirty="0">
                <a:solidFill>
                  <a:srgbClr val="92D050"/>
                </a:solidFill>
              </a:rPr>
              <a:t>관계형성의 욕구를 인간의 핵심 욕구</a:t>
            </a:r>
            <a:r>
              <a:rPr lang="ko-KR" altLang="en-US" sz="2000" dirty="0">
                <a:solidFill>
                  <a:schemeClr val="bg1"/>
                </a:solidFill>
              </a:rPr>
              <a:t>로</a:t>
            </a:r>
            <a:r>
              <a:rPr lang="ko-KR" altLang="en-US" sz="2000" dirty="0">
                <a:solidFill>
                  <a:srgbClr val="FF0000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보는 일련의 정신분석가 들이 모여 발전</a:t>
            </a:r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관계형성의 욕구는 </a:t>
            </a:r>
            <a:r>
              <a:rPr lang="en-US" altLang="ko-KR" sz="2000" dirty="0">
                <a:solidFill>
                  <a:schemeClr val="bg1"/>
                </a:solidFill>
              </a:rPr>
              <a:t>‘</a:t>
            </a:r>
            <a:r>
              <a:rPr lang="ko-KR" altLang="en-US" sz="2000" dirty="0">
                <a:solidFill>
                  <a:srgbClr val="92D050"/>
                </a:solidFill>
              </a:rPr>
              <a:t>의미 있는 대상</a:t>
            </a:r>
            <a:r>
              <a:rPr lang="en-US" altLang="ko-KR" sz="2000" dirty="0">
                <a:solidFill>
                  <a:schemeClr val="bg1"/>
                </a:solidFill>
              </a:rPr>
              <a:t>‘ </a:t>
            </a:r>
            <a:r>
              <a:rPr lang="ko-KR" altLang="en-US" sz="2000" dirty="0">
                <a:solidFill>
                  <a:schemeClr val="bg1"/>
                </a:solidFill>
              </a:rPr>
              <a:t>과 </a:t>
            </a:r>
            <a:r>
              <a:rPr lang="en-US" altLang="ko-KR" sz="2000" dirty="0">
                <a:solidFill>
                  <a:schemeClr val="bg1"/>
                </a:solidFill>
              </a:rPr>
              <a:t>‘</a:t>
            </a:r>
            <a:r>
              <a:rPr lang="ko-KR" altLang="en-US" sz="2000" dirty="0">
                <a:solidFill>
                  <a:srgbClr val="92D050"/>
                </a:solidFill>
              </a:rPr>
              <a:t>좋은 관계</a:t>
            </a:r>
            <a:r>
              <a:rPr lang="en-US" altLang="ko-KR" sz="2000" dirty="0">
                <a:solidFill>
                  <a:schemeClr val="bg1"/>
                </a:solidFill>
              </a:rPr>
              <a:t>‘ </a:t>
            </a:r>
            <a:r>
              <a:rPr lang="ko-KR" altLang="en-US" sz="2000" dirty="0">
                <a:solidFill>
                  <a:schemeClr val="bg1"/>
                </a:solidFill>
              </a:rPr>
              <a:t>를 맺으려는 욕구를 의미하는데 이는</a:t>
            </a:r>
            <a:r>
              <a:rPr lang="en-US" altLang="ko-KR" sz="2000" dirty="0">
                <a:solidFill>
                  <a:schemeClr val="bg1"/>
                </a:solidFill>
              </a:rPr>
              <a:t> ‘</a:t>
            </a:r>
            <a:r>
              <a:rPr lang="ko-KR" altLang="en-US" sz="2000" dirty="0">
                <a:solidFill>
                  <a:schemeClr val="bg1"/>
                </a:solidFill>
              </a:rPr>
              <a:t>좋은 관계</a:t>
            </a:r>
            <a:r>
              <a:rPr lang="en-US" altLang="ko-KR" sz="2000" dirty="0">
                <a:solidFill>
                  <a:schemeClr val="bg1"/>
                </a:solidFill>
              </a:rPr>
              <a:t>‘ </a:t>
            </a:r>
            <a:r>
              <a:rPr lang="ko-KR" altLang="en-US" sz="2000" dirty="0">
                <a:solidFill>
                  <a:schemeClr val="bg1"/>
                </a:solidFill>
              </a:rPr>
              <a:t>가 상실되거나 왜곡되는 것에 대한 두려움이 있음을 반증</a:t>
            </a:r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한 사람의 이론이 아닌 </a:t>
            </a:r>
            <a:r>
              <a:rPr lang="ko-KR" altLang="en-US" sz="2000" dirty="0">
                <a:solidFill>
                  <a:srgbClr val="92D050"/>
                </a:solidFill>
              </a:rPr>
              <a:t>여러 사람의 이론</a:t>
            </a:r>
            <a:r>
              <a:rPr lang="ko-KR" altLang="en-US" sz="2000" dirty="0">
                <a:solidFill>
                  <a:schemeClr val="bg1"/>
                </a:solidFill>
              </a:rPr>
              <a:t>을 종합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756592" y="-1648910"/>
            <a:ext cx="10622526" cy="10622526"/>
            <a:chOff x="4355976" y="2420888"/>
            <a:chExt cx="7166142" cy="7166142"/>
          </a:xfrm>
        </p:grpSpPr>
        <p:cxnSp>
          <p:nvCxnSpPr>
            <p:cNvPr id="9" name="직선 연결선 8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95018" y="1300466"/>
            <a:ext cx="82809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</a:rPr>
              <a:t>※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개념</a:t>
            </a:r>
            <a:endParaRPr lang="en-US" altLang="ko-KR" sz="2000" b="1" dirty="0" smtClean="0">
              <a:solidFill>
                <a:schemeClr val="bg1"/>
              </a:solidFill>
            </a:endParaRPr>
          </a:p>
          <a:p>
            <a:endParaRPr lang="en-US" altLang="ko-KR" sz="800" b="1" dirty="0" smtClean="0">
              <a:solidFill>
                <a:schemeClr val="bg1"/>
              </a:solidFill>
            </a:endParaRPr>
          </a:p>
          <a:p>
            <a:r>
              <a:rPr lang="en-US" altLang="ko-KR" b="1" dirty="0" smtClean="0">
                <a:solidFill>
                  <a:schemeClr val="bg1"/>
                </a:solidFill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</a:rPr>
              <a:t>인간에 </a:t>
            </a:r>
            <a:r>
              <a:rPr lang="ko-KR" altLang="en-US" dirty="0">
                <a:solidFill>
                  <a:schemeClr val="bg1"/>
                </a:solidFill>
              </a:rPr>
              <a:t>대해 통합적인 관점과 태도를 형성한 사람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618" y="2787190"/>
            <a:ext cx="85602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bg1"/>
                </a:solidFill>
              </a:rPr>
              <a:t>자신이나 </a:t>
            </a:r>
            <a:r>
              <a:rPr lang="ko-KR" altLang="en-US" dirty="0">
                <a:solidFill>
                  <a:schemeClr val="bg1"/>
                </a:solidFill>
              </a:rPr>
              <a:t>타인을 </a:t>
            </a:r>
            <a:r>
              <a:rPr lang="ko-KR" altLang="en-US" dirty="0">
                <a:solidFill>
                  <a:srgbClr val="92D050"/>
                </a:solidFill>
              </a:rPr>
              <a:t>좋고 나쁨으로 평가하지 않고 </a:t>
            </a:r>
            <a:r>
              <a:rPr lang="ko-KR" altLang="en-US" dirty="0">
                <a:solidFill>
                  <a:schemeClr val="bg1"/>
                </a:solidFill>
              </a:rPr>
              <a:t>이 두 가지를 동시에</a:t>
            </a:r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가지고 있음을 수용함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타인이 부정적 행동을 할 때라도 관계를 급격하게 끊거나 분노하지 않고 그 자리에 머물러 그 사람과의 관계를 지속할 수 있음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개별화 </a:t>
            </a:r>
            <a:r>
              <a:rPr lang="en-US" altLang="ko-KR" dirty="0">
                <a:solidFill>
                  <a:schemeClr val="bg1"/>
                </a:solidFill>
              </a:rPr>
              <a:t>- </a:t>
            </a:r>
            <a:r>
              <a:rPr lang="ko-KR" altLang="en-US" dirty="0">
                <a:solidFill>
                  <a:schemeClr val="bg1"/>
                </a:solidFill>
              </a:rPr>
              <a:t>타인이 자신과 다르더라도 그 차이를 나쁘다 하지 않고 나름대로 </a:t>
            </a:r>
            <a:r>
              <a:rPr lang="ko-KR" altLang="en-US" dirty="0">
                <a:solidFill>
                  <a:srgbClr val="92D050"/>
                </a:solidFill>
              </a:rPr>
              <a:t>가치가 있는 </a:t>
            </a:r>
            <a:r>
              <a:rPr lang="en-US" altLang="ko-KR" dirty="0">
                <a:solidFill>
                  <a:srgbClr val="92D050"/>
                </a:solidFill>
              </a:rPr>
              <a:t>‘</a:t>
            </a:r>
            <a:r>
              <a:rPr lang="ko-KR" altLang="en-US" dirty="0">
                <a:solidFill>
                  <a:srgbClr val="92D050"/>
                </a:solidFill>
              </a:rPr>
              <a:t>차이</a:t>
            </a:r>
            <a:r>
              <a:rPr lang="en-US" altLang="ko-KR" dirty="0">
                <a:solidFill>
                  <a:srgbClr val="92D050"/>
                </a:solidFill>
              </a:rPr>
              <a:t>’</a:t>
            </a:r>
            <a:r>
              <a:rPr lang="ko-KR" altLang="en-US" dirty="0">
                <a:solidFill>
                  <a:srgbClr val="92D050"/>
                </a:solidFill>
              </a:rPr>
              <a:t>로 이해</a:t>
            </a:r>
            <a:r>
              <a:rPr lang="ko-KR" altLang="en-US" dirty="0">
                <a:solidFill>
                  <a:schemeClr val="bg1"/>
                </a:solidFill>
              </a:rPr>
              <a:t>할 수 있음</a:t>
            </a: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021" y="161693"/>
            <a:ext cx="329765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spc="-450" dirty="0">
                <a:solidFill>
                  <a:schemeClr val="bg1">
                    <a:lumMod val="75000"/>
                    <a:alpha val="95000"/>
                  </a:schemeClr>
                </a:solidFill>
                <a:latin typeface="+mj-ea"/>
              </a:rPr>
              <a:t>건강한 사람</a:t>
            </a:r>
          </a:p>
          <a:p>
            <a:endParaRPr lang="ko-KR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95018" y="2396411"/>
            <a:ext cx="1163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</a:rPr>
              <a:t>※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특징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1071602" y="-2143164"/>
            <a:ext cx="10622526" cy="10622526"/>
            <a:chOff x="4355976" y="2420888"/>
            <a:chExt cx="7166142" cy="7166142"/>
          </a:xfrm>
        </p:grpSpPr>
        <p:cxnSp>
          <p:nvCxnSpPr>
            <p:cNvPr id="9" name="직선 연결선 8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직사각형 3"/>
          <p:cNvSpPr/>
          <p:nvPr/>
        </p:nvSpPr>
        <p:spPr>
          <a:xfrm>
            <a:off x="88980" y="67814"/>
            <a:ext cx="2005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spc="-450" dirty="0">
                <a:solidFill>
                  <a:schemeClr val="bg1">
                    <a:lumMod val="75000"/>
                    <a:alpha val="95000"/>
                  </a:schemeClr>
                </a:solidFill>
                <a:latin typeface="+mj-ea"/>
                <a:ea typeface="+mj-ea"/>
              </a:rPr>
              <a:t>주요개념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1285860"/>
            <a:ext cx="82129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ko-KR" altLang="en-US" sz="2800" b="1" dirty="0" smtClean="0">
                <a:solidFill>
                  <a:schemeClr val="bg1"/>
                </a:solidFill>
              </a:rPr>
              <a:t>대상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arenBoth"/>
            </a:pPr>
            <a:endParaRPr lang="en-US" altLang="ko-KR" sz="800" b="1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대상이란 </a:t>
            </a:r>
            <a:r>
              <a:rPr lang="ko-KR" altLang="en-US" dirty="0">
                <a:solidFill>
                  <a:srgbClr val="92D050"/>
                </a:solidFill>
              </a:rPr>
              <a:t>주체에 상대되는 개념</a:t>
            </a:r>
            <a:r>
              <a:rPr lang="ko-KR" altLang="en-US" dirty="0">
                <a:solidFill>
                  <a:schemeClr val="bg1"/>
                </a:solidFill>
              </a:rPr>
              <a:t>으로 ‘주체가 관계를 형성하는 어떤 것</a:t>
            </a:r>
            <a:r>
              <a:rPr lang="ko-KR" altLang="en-US" b="1" dirty="0">
                <a:solidFill>
                  <a:schemeClr val="bg1"/>
                </a:solidFill>
              </a:rPr>
              <a:t>’ </a:t>
            </a:r>
            <a:r>
              <a:rPr lang="ko-KR" altLang="en-US" dirty="0">
                <a:solidFill>
                  <a:schemeClr val="bg1"/>
                </a:solidFill>
              </a:rPr>
              <a:t>으로서 주체와 어떤 정서적 색조가 가미된 관계를 </a:t>
            </a:r>
            <a:r>
              <a:rPr lang="ko-KR" altLang="en-US" dirty="0" smtClean="0">
                <a:solidFill>
                  <a:schemeClr val="bg1"/>
                </a:solidFill>
              </a:rPr>
              <a:t>형성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초기 정신 이론에서는 사물을 포함하여 욕구를 충족시키는 모든 것이 대상 개념에 </a:t>
            </a:r>
            <a:r>
              <a:rPr lang="ko-KR" altLang="en-US" dirty="0" smtClean="0">
                <a:solidFill>
                  <a:schemeClr val="bg1"/>
                </a:solidFill>
              </a:rPr>
              <a:t>포함되었지만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패어 번</a:t>
            </a:r>
            <a:r>
              <a:rPr lang="en-US" altLang="ko-KR" dirty="0">
                <a:solidFill>
                  <a:schemeClr val="bg1"/>
                </a:solidFill>
              </a:rPr>
              <a:t>(fair </a:t>
            </a:r>
            <a:r>
              <a:rPr lang="en-US" altLang="ko-KR" dirty="0" err="1">
                <a:solidFill>
                  <a:schemeClr val="bg1"/>
                </a:solidFill>
              </a:rPr>
              <a:t>bairn</a:t>
            </a:r>
            <a:r>
              <a:rPr lang="en-US" altLang="ko-KR" dirty="0">
                <a:solidFill>
                  <a:schemeClr val="bg1"/>
                </a:solidFill>
              </a:rPr>
              <a:t>) </a:t>
            </a:r>
            <a:r>
              <a:rPr lang="ko-KR" altLang="en-US" dirty="0">
                <a:solidFill>
                  <a:schemeClr val="bg1"/>
                </a:solidFill>
              </a:rPr>
              <a:t>이후 관계를 형성하는 것이 인간에게 가장 중요한 본능적 욕구로 간주되면서 </a:t>
            </a:r>
            <a:r>
              <a:rPr lang="ko-KR" altLang="en-US" dirty="0">
                <a:solidFill>
                  <a:srgbClr val="92D050"/>
                </a:solidFill>
              </a:rPr>
              <a:t>대상은 특정한 사람을 자칭하는 경우가 많아짐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4143380"/>
            <a:ext cx="79749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(2)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대상관계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800" b="1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대상관계란 </a:t>
            </a:r>
            <a:r>
              <a:rPr lang="ko-KR" altLang="en-US" dirty="0">
                <a:solidFill>
                  <a:schemeClr val="bg1"/>
                </a:solidFill>
              </a:rPr>
              <a:t>주체인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92D050"/>
                </a:solidFill>
              </a:rPr>
              <a:t>개인이 특정한 양식으로 대상과 맺는 </a:t>
            </a:r>
            <a:r>
              <a:rPr lang="ko-KR" altLang="en-US" dirty="0" smtClean="0">
                <a:solidFill>
                  <a:srgbClr val="92D050"/>
                </a:solidFill>
              </a:rPr>
              <a:t>관계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en-US" altLang="ko-KR" dirty="0">
                <a:solidFill>
                  <a:schemeClr val="bg1"/>
                </a:solidFill>
              </a:rPr>
              <a:t/>
            </a:r>
            <a:br>
              <a:rPr lang="en-US" altLang="ko-KR" dirty="0">
                <a:solidFill>
                  <a:schemeClr val="bg1"/>
                </a:solidFill>
              </a:rPr>
            </a:b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827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5536" y="1052736"/>
            <a:ext cx="83632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(3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전</a:t>
            </a:r>
            <a:r>
              <a:rPr lang="ko-KR" altLang="en-US" sz="2800" b="1" dirty="0">
                <a:solidFill>
                  <a:schemeClr val="bg1"/>
                </a:solidFill>
              </a:rPr>
              <a:t>체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대상과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부</a:t>
            </a:r>
            <a:r>
              <a:rPr lang="ko-KR" altLang="en-US" sz="2800" b="1" dirty="0">
                <a:solidFill>
                  <a:schemeClr val="bg1"/>
                </a:solidFill>
              </a:rPr>
              <a:t>분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대상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전체대상</a:t>
            </a:r>
            <a:r>
              <a:rPr lang="en-US" altLang="ko-KR" dirty="0">
                <a:solidFill>
                  <a:schemeClr val="bg1"/>
                </a:solidFill>
              </a:rPr>
              <a:t>: </a:t>
            </a:r>
            <a:r>
              <a:rPr lang="ko-KR" altLang="en-US" dirty="0">
                <a:solidFill>
                  <a:schemeClr val="bg1"/>
                </a:solidFill>
              </a:rPr>
              <a:t>주요 대상의 전부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dirty="0">
                <a:solidFill>
                  <a:schemeClr val="bg1"/>
                </a:solidFill>
              </a:rPr>
              <a:t>부분대상</a:t>
            </a:r>
            <a:r>
              <a:rPr lang="en-US" altLang="ko-KR" dirty="0" smtClean="0">
                <a:solidFill>
                  <a:schemeClr val="bg1"/>
                </a:solidFill>
              </a:rPr>
              <a:t>:</a:t>
            </a: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주요 </a:t>
            </a:r>
            <a:r>
              <a:rPr lang="ko-KR" altLang="en-US" dirty="0" smtClean="0">
                <a:solidFill>
                  <a:schemeClr val="bg1"/>
                </a:solidFill>
              </a:rPr>
              <a:t>대상이 가진 </a:t>
            </a:r>
            <a:r>
              <a:rPr lang="ko-KR" altLang="en-US" dirty="0">
                <a:solidFill>
                  <a:schemeClr val="bg1"/>
                </a:solidFill>
              </a:rPr>
              <a:t>일부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(4)</a:t>
            </a:r>
            <a:r>
              <a:rPr lang="ko-KR" altLang="en-US" sz="2800" b="1" dirty="0">
                <a:solidFill>
                  <a:schemeClr val="bg1"/>
                </a:solidFill>
              </a:rPr>
              <a:t>외부 대상과 내부 대상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외부 대상</a:t>
            </a:r>
            <a:r>
              <a:rPr lang="en-US" altLang="ko-KR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chemeClr val="bg1"/>
                </a:solidFill>
              </a:rPr>
              <a:t>성장 초기나 현재</a:t>
            </a:r>
            <a:r>
              <a:rPr lang="en-US" altLang="ko-KR" dirty="0">
                <a:solidFill>
                  <a:schemeClr val="bg1"/>
                </a:solidFill>
              </a:rPr>
              <a:t>,</a:t>
            </a:r>
            <a:r>
              <a:rPr lang="ko-KR" altLang="en-US" dirty="0">
                <a:solidFill>
                  <a:schemeClr val="bg1"/>
                </a:solidFill>
              </a:rPr>
              <a:t> 주체의 주변에 현실적으로 존재하는 중요한</a:t>
            </a:r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             타자들을 의미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내부 대상</a:t>
            </a:r>
            <a:r>
              <a:rPr lang="en-US" altLang="ko-KR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chemeClr val="bg1"/>
                </a:solidFill>
              </a:rPr>
              <a:t>개인이 성장 초기에 자신을 돌본 중요한 사람과의 </a:t>
            </a:r>
            <a:r>
              <a:rPr lang="ko-KR" altLang="en-US" dirty="0" smtClean="0">
                <a:solidFill>
                  <a:schemeClr val="bg1"/>
                </a:solidFill>
              </a:rPr>
              <a:t>경험이</a:t>
            </a:r>
            <a:r>
              <a:rPr lang="en-US" altLang="ko-KR" dirty="0" smtClean="0">
                <a:solidFill>
                  <a:schemeClr val="bg1"/>
                </a:solidFill>
              </a:rPr>
              <a:t> </a:t>
            </a:r>
            <a:r>
              <a:rPr lang="ko-KR" altLang="en-US" dirty="0" smtClean="0">
                <a:solidFill>
                  <a:schemeClr val="bg1"/>
                </a:solidFill>
              </a:rPr>
              <a:t>초기관계의 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             흔적으로 </a:t>
            </a:r>
            <a:r>
              <a:rPr lang="ko-KR" altLang="en-US" dirty="0">
                <a:solidFill>
                  <a:schemeClr val="bg1"/>
                </a:solidFill>
              </a:rPr>
              <a:t>남아서 </a:t>
            </a:r>
            <a:r>
              <a:rPr lang="ko-KR" altLang="en-US" dirty="0" smtClean="0">
                <a:solidFill>
                  <a:schemeClr val="bg1"/>
                </a:solidFill>
              </a:rPr>
              <a:t>자신의 </a:t>
            </a:r>
            <a:r>
              <a:rPr lang="ko-KR" altLang="en-US" dirty="0">
                <a:solidFill>
                  <a:schemeClr val="bg1"/>
                </a:solidFill>
              </a:rPr>
              <a:t>성격의 일부분으로 남아 있는 것을 의미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(5)</a:t>
            </a:r>
            <a:r>
              <a:rPr lang="ko-KR" altLang="en-US" sz="2800" b="1" dirty="0">
                <a:solidFill>
                  <a:schemeClr val="bg1"/>
                </a:solidFill>
              </a:rPr>
              <a:t>중간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대상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중간 대상</a:t>
            </a:r>
            <a:r>
              <a:rPr lang="en-US" altLang="ko-KR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rgbClr val="92D050"/>
                </a:solidFill>
              </a:rPr>
              <a:t>외부 대상과 내부대상의 중간 영역에 위치</a:t>
            </a:r>
            <a:r>
              <a:rPr lang="ko-KR" altLang="en-US" dirty="0">
                <a:solidFill>
                  <a:schemeClr val="bg1"/>
                </a:solidFill>
              </a:rPr>
              <a:t>하면서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유아와 애착관계를</a:t>
            </a:r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            </a:t>
            </a:r>
            <a:r>
              <a:rPr lang="ko-KR" altLang="en-US" dirty="0">
                <a:solidFill>
                  <a:schemeClr val="bg1"/>
                </a:solidFill>
              </a:rPr>
              <a:t> 형성하는 대상 </a:t>
            </a:r>
            <a:r>
              <a:rPr lang="en-US" altLang="ko-KR" dirty="0">
                <a:solidFill>
                  <a:schemeClr val="bg1"/>
                </a:solidFill>
              </a:rPr>
              <a:t>ex) </a:t>
            </a:r>
            <a:r>
              <a:rPr lang="ko-KR" altLang="en-US" dirty="0">
                <a:solidFill>
                  <a:schemeClr val="bg1"/>
                </a:solidFill>
              </a:rPr>
              <a:t>곰 인형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담요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이불자락</a:t>
            </a:r>
            <a:endParaRPr lang="en-US" altLang="ko-KR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80" y="0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</p:spTree>
    <p:extLst>
      <p:ext uri="{BB962C8B-B14F-4D97-AF65-F5344CB8AC3E}">
        <p14:creationId xmlns:p14="http://schemas.microsoft.com/office/powerpoint/2010/main" val="16472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468560" y="-1664547"/>
            <a:ext cx="10585693" cy="10622527"/>
            <a:chOff x="4380824" y="2420887"/>
            <a:chExt cx="7141294" cy="7166143"/>
          </a:xfrm>
        </p:grpSpPr>
        <p:cxnSp>
          <p:nvCxnSpPr>
            <p:cNvPr id="9" name="직선 연결선 8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4380824" y="2420887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91534" y="959441"/>
            <a:ext cx="81146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부모는 아동이 선택한 중간 대상에 대한 권리를 인정하고 아동이 대상에 대해 가지고 있는 </a:t>
            </a:r>
            <a:r>
              <a:rPr lang="ko-KR" altLang="en-US" sz="2000" dirty="0">
                <a:solidFill>
                  <a:srgbClr val="92D050"/>
                </a:solidFill>
              </a:rPr>
              <a:t>여러 가지 가정에 동의할 필요가 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아동은 중간 대상에 대해 강한 애착관계를 형성하여 애정으로 돌보지만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때에 따라서는 심하게 상하게 하는 경우도 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중간대상은 아동이 바꾸지 않는 한 </a:t>
            </a:r>
            <a:r>
              <a:rPr lang="ko-KR" altLang="en-US" sz="2000" dirty="0">
                <a:solidFill>
                  <a:srgbClr val="92D050"/>
                </a:solidFill>
              </a:rPr>
              <a:t>다른 것으로 바꾸지 않는 것</a:t>
            </a:r>
            <a:r>
              <a:rPr lang="ko-KR" altLang="en-US" sz="2000" dirty="0">
                <a:solidFill>
                  <a:schemeClr val="bg1"/>
                </a:solidFill>
              </a:rPr>
              <a:t>이</a:t>
            </a:r>
            <a:r>
              <a:rPr lang="ko-KR" altLang="en-US" sz="2000" dirty="0">
                <a:solidFill>
                  <a:srgbClr val="92D050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좋다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000" dirty="0">
                <a:solidFill>
                  <a:schemeClr val="bg1"/>
                </a:solidFill>
              </a:rPr>
              <a:t>중간 대상은 유아의 본능적인 사랑이나 미움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나아가서는 강한 공격성을 견딜 수 있어야 한다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174" y="469948"/>
            <a:ext cx="7527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>
                    <a:lumMod val="85000"/>
                  </a:schemeClr>
                </a:solidFill>
              </a:rPr>
              <a:t>&lt;</a:t>
            </a:r>
            <a:r>
              <a:rPr lang="ko-KR" altLang="en-US" sz="3600" dirty="0">
                <a:solidFill>
                  <a:schemeClr val="bg1">
                    <a:lumMod val="85000"/>
                  </a:schemeClr>
                </a:solidFill>
              </a:rPr>
              <a:t>중간대상과 관련하여 유의할 점</a:t>
            </a:r>
            <a:r>
              <a:rPr lang="en-US" altLang="ko-KR" sz="3600" dirty="0">
                <a:solidFill>
                  <a:schemeClr val="bg1">
                    <a:lumMod val="85000"/>
                  </a:schemeClr>
                </a:solidFill>
              </a:rPr>
              <a:t>&gt;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663" y="-1803475"/>
            <a:ext cx="10601326" cy="1063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8732" y="2060848"/>
            <a:ext cx="77665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</a:rPr>
              <a:t>5. </a:t>
            </a:r>
            <a:r>
              <a:rPr lang="ko-KR" altLang="en-US" sz="2000" dirty="0">
                <a:solidFill>
                  <a:schemeClr val="bg1"/>
                </a:solidFill>
              </a:rPr>
              <a:t>중간 </a:t>
            </a:r>
            <a:r>
              <a:rPr lang="ko-KR" altLang="en-US" sz="2000" dirty="0" smtClean="0">
                <a:solidFill>
                  <a:schemeClr val="bg1"/>
                </a:solidFill>
              </a:rPr>
              <a:t>대상은 대개 </a:t>
            </a:r>
            <a:r>
              <a:rPr lang="ko-KR" altLang="en-US" sz="2000" dirty="0">
                <a:solidFill>
                  <a:schemeClr val="bg1"/>
                </a:solidFill>
              </a:rPr>
              <a:t>아동에게 따뜻하고 부드러운 감촉을 주며 그 자체로 생명이나 현실성을 가지고 있는 것처럼 보인다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en-US" altLang="ko-KR" sz="2000" dirty="0">
                <a:solidFill>
                  <a:schemeClr val="bg1"/>
                </a:solidFill>
              </a:rPr>
              <a:t>6. </a:t>
            </a:r>
            <a:r>
              <a:rPr lang="ko-KR" altLang="en-US" sz="2000" dirty="0">
                <a:solidFill>
                  <a:srgbClr val="92D050"/>
                </a:solidFill>
              </a:rPr>
              <a:t>부모의 시각이 아닌 아동의 시각에서 </a:t>
            </a:r>
            <a:r>
              <a:rPr lang="ko-KR" altLang="en-US" sz="2000" dirty="0">
                <a:solidFill>
                  <a:schemeClr val="bg1"/>
                </a:solidFill>
              </a:rPr>
              <a:t>선택되고 </a:t>
            </a:r>
            <a:r>
              <a:rPr lang="ko-KR" altLang="en-US" sz="2000" dirty="0" err="1">
                <a:solidFill>
                  <a:schemeClr val="bg1"/>
                </a:solidFill>
              </a:rPr>
              <a:t>다루어져야</a:t>
            </a:r>
            <a:r>
              <a:rPr lang="ko-KR" altLang="en-US" sz="2000" dirty="0">
                <a:solidFill>
                  <a:schemeClr val="bg1"/>
                </a:solidFill>
              </a:rPr>
              <a:t> 한다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000" dirty="0">
              <a:solidFill>
                <a:schemeClr val="bg1"/>
              </a:solidFill>
            </a:endParaRPr>
          </a:p>
          <a:p>
            <a:r>
              <a:rPr lang="en-US" altLang="ko-KR" sz="2000" dirty="0">
                <a:solidFill>
                  <a:schemeClr val="bg1"/>
                </a:solidFill>
              </a:rPr>
              <a:t>7. </a:t>
            </a:r>
            <a:r>
              <a:rPr lang="ko-KR" altLang="en-US" sz="2000" dirty="0">
                <a:solidFill>
                  <a:schemeClr val="bg1"/>
                </a:solidFill>
              </a:rPr>
              <a:t>애착 대상에 대한 정서적 집중은 사라지게 되는데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>
                <a:solidFill>
                  <a:srgbClr val="92D050"/>
                </a:solidFill>
              </a:rPr>
              <a:t>서서히 사라지도록</a:t>
            </a:r>
            <a:r>
              <a:rPr lang="ko-KR" altLang="en-US" sz="2000" dirty="0">
                <a:solidFill>
                  <a:schemeClr val="bg1"/>
                </a:solidFill>
              </a:rPr>
              <a:t> 해야 한다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endParaRPr lang="ko-KR" alt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68174" y="469948"/>
            <a:ext cx="7527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>
                    <a:lumMod val="85000"/>
                  </a:schemeClr>
                </a:solidFill>
              </a:rPr>
              <a:t>&lt;</a:t>
            </a:r>
            <a:r>
              <a:rPr lang="ko-KR" altLang="en-US" sz="3600" dirty="0">
                <a:solidFill>
                  <a:schemeClr val="bg1">
                    <a:lumMod val="85000"/>
                  </a:schemeClr>
                </a:solidFill>
              </a:rPr>
              <a:t>중간대상과 관련하여 유의할 점</a:t>
            </a:r>
            <a:r>
              <a:rPr lang="en-US" altLang="ko-KR" sz="3600" dirty="0">
                <a:solidFill>
                  <a:schemeClr val="bg1">
                    <a:lumMod val="85000"/>
                  </a:schemeClr>
                </a:solidFill>
              </a:rPr>
              <a:t>&gt;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5078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7"/>
          <p:cNvGrpSpPr/>
          <p:nvPr/>
        </p:nvGrpSpPr>
        <p:grpSpPr>
          <a:xfrm>
            <a:off x="-756592" y="-1648910"/>
            <a:ext cx="10622526" cy="10622526"/>
            <a:chOff x="4355976" y="2420888"/>
            <a:chExt cx="7166142" cy="7166142"/>
          </a:xfrm>
        </p:grpSpPr>
        <p:cxnSp>
          <p:nvCxnSpPr>
            <p:cNvPr id="9" name="직선 연결선 8"/>
            <p:cNvCxnSpPr/>
            <p:nvPr/>
          </p:nvCxnSpPr>
          <p:spPr>
            <a:xfrm flipH="1">
              <a:off x="4837651" y="290256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H="1">
              <a:off x="4998209" y="306312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H="1">
              <a:off x="5158768" y="322368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H="1">
              <a:off x="5319326" y="338423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5479884" y="354479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H="1">
              <a:off x="5640443" y="370535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5801001" y="3865913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H="1">
              <a:off x="5961559" y="4026471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flipH="1">
              <a:off x="6122118" y="4187030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>
              <a:off x="4355976" y="2420888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>
              <a:off x="4516534" y="2581446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>
              <a:off x="4677093" y="2742005"/>
              <a:ext cx="5400000" cy="5400000"/>
            </a:xfrm>
            <a:prstGeom prst="line">
              <a:avLst/>
            </a:prstGeom>
            <a:ln>
              <a:solidFill>
                <a:srgbClr val="FFFFFF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278339" y="1568528"/>
            <a:ext cx="7948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(6)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표상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rgbClr val="92D050"/>
                </a:solidFill>
              </a:rPr>
              <a:t>외부세계에 대해 주체가 가지고 있는 정신적 이미지</a:t>
            </a:r>
            <a:r>
              <a:rPr lang="ko-KR" altLang="en-US" sz="2000" dirty="0">
                <a:solidFill>
                  <a:schemeClr val="bg1"/>
                </a:solidFill>
              </a:rPr>
              <a:t>로</a:t>
            </a:r>
            <a:r>
              <a:rPr lang="ko-KR" altLang="en-US" sz="2000" dirty="0">
                <a:solidFill>
                  <a:srgbClr val="FF0000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개인의 일차적 욕구를 만족시키기 위해 의존하던 사람과 맺었던 관계의 잔재가 이미지로 남게 되어 </a:t>
            </a:r>
            <a:r>
              <a:rPr lang="ko-KR" altLang="en-US" sz="2000" dirty="0">
                <a:solidFill>
                  <a:srgbClr val="92D050"/>
                </a:solidFill>
              </a:rPr>
              <a:t>이후에 대인관계에 영향</a:t>
            </a:r>
            <a:r>
              <a:rPr lang="ko-KR" altLang="en-US" sz="2000" dirty="0">
                <a:solidFill>
                  <a:schemeClr val="bg1"/>
                </a:solidFill>
              </a:rPr>
              <a:t>을 미치게 된다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310" y="3645024"/>
            <a:ext cx="7948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(7)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내면화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r>
              <a:rPr lang="ko-KR" altLang="en-US" sz="2000" dirty="0">
                <a:solidFill>
                  <a:schemeClr val="bg1"/>
                </a:solidFill>
              </a:rPr>
              <a:t>내면화란 </a:t>
            </a:r>
            <a:r>
              <a:rPr lang="ko-KR" altLang="en-US" sz="2000" dirty="0" smtClean="0">
                <a:solidFill>
                  <a:schemeClr val="bg1"/>
                </a:solidFill>
              </a:rPr>
              <a:t>외부 </a:t>
            </a:r>
            <a:r>
              <a:rPr lang="ko-KR" altLang="en-US" sz="2000" dirty="0">
                <a:solidFill>
                  <a:schemeClr val="bg1"/>
                </a:solidFill>
              </a:rPr>
              <a:t>대상과의 관계가 주체의 심리적 세계에 들어와 자리를 잡고 </a:t>
            </a:r>
            <a:r>
              <a:rPr lang="ko-KR" altLang="en-US" sz="2000" dirty="0">
                <a:solidFill>
                  <a:srgbClr val="FFFF00"/>
                </a:solidFill>
              </a:rPr>
              <a:t>구조</a:t>
            </a:r>
            <a:r>
              <a:rPr lang="ko-KR" altLang="en-US" sz="2000" dirty="0">
                <a:solidFill>
                  <a:schemeClr val="bg1"/>
                </a:solidFill>
              </a:rPr>
              <a:t>를 형성하는 것을 의미한다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endParaRPr lang="en-US" altLang="ko-KR" sz="2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458" y="117138"/>
            <a:ext cx="2626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>
                    <a:lumMod val="65000"/>
                  </a:schemeClr>
                </a:solidFill>
              </a:rPr>
              <a:t>주요개념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1418</Words>
  <Application>Microsoft Office PowerPoint</Application>
  <PresentationFormat>화면 슬라이드 쇼(4:3)</PresentationFormat>
  <Paragraphs>267</Paragraphs>
  <Slides>24</Slides>
  <Notes>24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굴림</vt:lpstr>
      <vt:lpstr>Arial</vt:lpstr>
      <vt:lpstr>HY산B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대상관계이론적 접근의 공헌과 비판</vt:lpstr>
      <vt:lpstr>※공헌 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90</cp:revision>
  <dcterms:created xsi:type="dcterms:W3CDTF">2014-08-18T13:55:50Z</dcterms:created>
  <dcterms:modified xsi:type="dcterms:W3CDTF">2016-10-05T15:59:26Z</dcterms:modified>
</cp:coreProperties>
</file>