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embedTrueTypeFonts="1" saveSubsetFonts="1">
  <p:sldMasterIdLst>
    <p:sldMasterId id="2147483660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1504"/>
    <p:restoredTop sz="96587"/>
  </p:normalViewPr>
  <p:slideViewPr>
    <p:cSldViewPr>
      <p:cViewPr varScale="1">
        <p:scale>
          <a:sx n="146" d="100"/>
          <a:sy n="146" d="100"/>
        </p:scale>
        <p:origin x="-624" y="-90"/>
      </p:cViewPr>
      <p:guideLst>
        <p:guide orient="horz" pos="1617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192" cy="73736192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presProps" Target="presProps.xml"  /><Relationship Id="rId15" Type="http://schemas.openxmlformats.org/officeDocument/2006/relationships/viewProps" Target="viewProps.xml"  /><Relationship Id="rId16" Type="http://schemas.openxmlformats.org/officeDocument/2006/relationships/theme" Target="theme/theme1.xml"  /><Relationship Id="rId17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96E0A5DF-7BF5-45AA-AA4B-A3CC46EFD44D}" type="datetime1">
              <a:rPr lang="ko-KR" altLang="en-US"/>
              <a:pPr lvl="0">
                <a:defRPr lang="ko-KR" altLang="en-US"/>
              </a:pPr>
              <a:t>2016-11-13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345FB2FF-D74E-44AF-BA97-30211A930462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345FB2FF-D74E-44AF-BA97-30211A930462}" type="slidenum">
              <a:rPr lang="en-US" altLang="en-US"/>
              <a:pPr lvl="0">
                <a:defRPr lang="ko-KR" altLang="en-US"/>
              </a:pPr>
              <a:t>2</a:t>
            </a:fld>
            <a:endParaRPr lang="en-US" altLang="en-US"/>
          </a:p>
        </p:txBody>
      </p:sp>
    </p:spTree>
  </p:cSld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l" defTabSz="871876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lang="ko-KR"/>
            </a:pPr>
            <a:r>
              <a:rPr lang="en-US" altLang="ko-KR"/>
              <a:t>1.</a:t>
            </a:r>
            <a:r>
              <a:rPr lang="ko-KR" altLang="en-US"/>
              <a:t> 즉</a:t>
            </a:r>
            <a:r>
              <a:rPr lang="en-US" altLang="ko-KR"/>
              <a:t>, </a:t>
            </a:r>
            <a:r>
              <a:rPr lang="ko-KR" altLang="en-US"/>
              <a:t>인간은 다른 동물과 달리 스스로의 존재에 대해 인식하며</a:t>
            </a:r>
            <a:r>
              <a:rPr lang="en-US" altLang="ko-KR"/>
              <a:t>, </a:t>
            </a:r>
            <a:r>
              <a:rPr lang="ko-KR" altLang="en-US"/>
              <a:t>이러한 지속적인 인식 과정은 인간을 주체적이며</a:t>
            </a:r>
            <a:r>
              <a:rPr lang="en-US" altLang="ko-KR"/>
              <a:t>, </a:t>
            </a:r>
            <a:r>
              <a:rPr lang="ko-KR" altLang="en-US"/>
              <a:t>스스로에 대해 책임을 지는 존재임을 강조한다</a:t>
            </a:r>
            <a:r>
              <a:rPr lang="en-US" altLang="ko-KR"/>
              <a:t>.</a:t>
            </a:r>
            <a:endParaRPr lang="en-US" altLang="ko-KR"/>
          </a:p>
          <a:p>
            <a:pPr lvl="0">
              <a:defRPr lang="ko-KR"/>
            </a:pPr>
            <a:endParaRPr lang="en-US" altLang="ko-KR"/>
          </a:p>
          <a:p>
            <a:pPr lvl="0">
              <a:defRPr lang="ko-KR"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345FB2FF-D74E-44AF-BA97-30211A930462}" type="slidenum">
              <a:rPr lang="en-US" altLang="en-US"/>
              <a:pPr lvl="0">
                <a:defRPr lang="ko-KR" altLang="en-US"/>
              </a:pPr>
              <a:t>4</a:t>
            </a:fld>
            <a:endParaRPr lang="en-US" altLang="en-US"/>
          </a:p>
        </p:txBody>
      </p:sp>
    </p:spTree>
  </p:cSld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40C0B-4C6B-43D7-BAB4-815C20753DD0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F57CD-A6D9-4E4E-84B7-DCAC3ADBCA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77465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40C0B-4C6B-43D7-BAB4-815C20753DD0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F57CD-A6D9-4E4E-84B7-DCAC3ADBCA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388162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40C0B-4C6B-43D7-BAB4-815C20753DD0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F57CD-A6D9-4E4E-84B7-DCAC3ADBCA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78416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40C0B-4C6B-43D7-BAB4-815C20753DD0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F57CD-A6D9-4E4E-84B7-DCAC3ADBCA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844818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40C0B-4C6B-43D7-BAB4-815C20753DD0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F57CD-A6D9-4E4E-84B7-DCAC3ADBCA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32404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40C0B-4C6B-43D7-BAB4-815C20753DD0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F57CD-A6D9-4E4E-84B7-DCAC3ADBCA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759110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40C0B-4C6B-43D7-BAB4-815C20753DD0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F57CD-A6D9-4E4E-84B7-DCAC3ADBCA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938620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40C0B-4C6B-43D7-BAB4-815C20753DD0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F57CD-A6D9-4E4E-84B7-DCAC3ADBCA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525343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40C0B-4C6B-43D7-BAB4-815C20753DD0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F57CD-A6D9-4E4E-84B7-DCAC3ADBCA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25864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40C0B-4C6B-43D7-BAB4-815C20753DD0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F57CD-A6D9-4E4E-84B7-DCAC3ADBCA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739333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40C0B-4C6B-43D7-BAB4-815C20753DD0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F57CD-A6D9-4E4E-84B7-DCAC3ADBCA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221542686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40C0B-4C6B-43D7-BAB4-815C20753DD0}" type="datetimeFigureOut">
              <a:rPr lang="ko-KR" altLang="en-US" smtClean="0"/>
              <a:pPr/>
              <a:t>2016-11-08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F57CD-A6D9-4E4E-84B7-DCAC3ADBCA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144924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1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jpeg"  /><Relationship Id="rId3" Type="http://schemas.openxmlformats.org/officeDocument/2006/relationships/image" Target="../media/image2.jpeg"  /><Relationship Id="rId4" Type="http://schemas.openxmlformats.org/officeDocument/2006/relationships/image" Target="../media/image3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notesSlide" Target="../notesSlides/notesSlide2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-194899" y="2345399"/>
            <a:ext cx="9533797" cy="732715"/>
          </a:xfrm>
          <a:prstGeom prst="rect">
            <a:avLst/>
          </a:prstGeom>
          <a:solidFill>
            <a:srgbClr val="b6a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-142908" y="2143122"/>
            <a:ext cx="9533797" cy="732715"/>
          </a:xfrm>
          <a:prstGeom prst="rect">
            <a:avLst/>
          </a:prstGeom>
          <a:solidFill>
            <a:srgbClr val="d2ce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643174" y="2357436"/>
            <a:ext cx="35719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lang="ko-KR" altLang="en-US"/>
            </a:pPr>
            <a:r>
              <a:rPr lang="ko-KR" altLang="en-US" sz="2800">
                <a:latin typeface="휴먼엑스포"/>
                <a:ea typeface="휴먼엑스포"/>
              </a:rPr>
              <a:t>실존주의 상담이론</a:t>
            </a:r>
            <a:endParaRPr lang="ko-KR" altLang="en-US" sz="2800">
              <a:latin typeface="휴먼엑스포"/>
              <a:ea typeface="휴먼엑스포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15074" y="3714758"/>
            <a:ext cx="2786082" cy="1303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en-US" altLang="ko-KR" sz="2000">
                <a:latin typeface="HY강B"/>
                <a:ea typeface="HY강B"/>
              </a:rPr>
              <a:t>201645008 </a:t>
            </a:r>
            <a:r>
              <a:rPr lang="ko-KR" altLang="en-US" sz="2000">
                <a:latin typeface="HY강B"/>
                <a:ea typeface="HY강B"/>
              </a:rPr>
              <a:t>김민수</a:t>
            </a:r>
            <a:endParaRPr lang="ko-KR" altLang="en-US" sz="2000">
              <a:latin typeface="HY강B"/>
              <a:ea typeface="HY강B"/>
            </a:endParaRPr>
          </a:p>
          <a:p>
            <a:pPr lvl="0">
              <a:defRPr lang="ko-KR" altLang="en-US"/>
            </a:pPr>
            <a:r>
              <a:rPr lang="en-US" altLang="ko-KR" sz="2000">
                <a:latin typeface="HY강B"/>
                <a:ea typeface="HY강B"/>
              </a:rPr>
              <a:t>201645</a:t>
            </a:r>
            <a:r>
              <a:rPr lang="ko-KR" altLang="en-US" sz="2000">
                <a:latin typeface="HY강B"/>
                <a:ea typeface="HY강B"/>
              </a:rPr>
              <a:t>025</a:t>
            </a:r>
            <a:r>
              <a:rPr lang="en-US" altLang="ko-KR" sz="2000">
                <a:latin typeface="HY강B"/>
                <a:ea typeface="HY강B"/>
              </a:rPr>
              <a:t> </a:t>
            </a:r>
            <a:r>
              <a:rPr lang="ko-KR" altLang="en-US" sz="2000">
                <a:latin typeface="HY강B"/>
                <a:ea typeface="HY강B"/>
              </a:rPr>
              <a:t>서덕신</a:t>
            </a:r>
            <a:endParaRPr lang="ko-KR" altLang="en-US" sz="2000">
              <a:latin typeface="HY강B"/>
              <a:ea typeface="HY강B"/>
            </a:endParaRPr>
          </a:p>
          <a:p>
            <a:pPr lvl="0">
              <a:defRPr lang="ko-KR" altLang="en-US"/>
            </a:pPr>
            <a:r>
              <a:rPr lang="en-US" altLang="ko-KR" sz="2000">
                <a:latin typeface="HY강B"/>
                <a:ea typeface="HY강B"/>
              </a:rPr>
              <a:t>201645029 </a:t>
            </a:r>
            <a:r>
              <a:rPr lang="ko-KR" altLang="en-US" sz="2000">
                <a:latin typeface="HY강B"/>
                <a:ea typeface="HY강B"/>
              </a:rPr>
              <a:t>신승현</a:t>
            </a:r>
            <a:endParaRPr lang="ko-KR" altLang="en-US" sz="2000">
              <a:latin typeface="HY강B"/>
              <a:ea typeface="HY강B"/>
            </a:endParaRPr>
          </a:p>
          <a:p>
            <a:pPr lvl="0">
              <a:defRPr lang="ko-KR" altLang="en-US"/>
            </a:pPr>
            <a:r>
              <a:rPr lang="en-US" altLang="ko-KR" sz="2000">
                <a:latin typeface="HY강B"/>
                <a:ea typeface="HY강B"/>
              </a:rPr>
              <a:t>201645048 </a:t>
            </a:r>
            <a:r>
              <a:rPr lang="ko-KR" altLang="en-US" sz="2000">
                <a:latin typeface="HY강B"/>
                <a:ea typeface="HY강B"/>
              </a:rPr>
              <a:t>이정국</a:t>
            </a:r>
            <a:endParaRPr lang="en-US" altLang="ko-KR" sz="2000">
              <a:latin typeface="HY강B"/>
              <a:ea typeface="HY강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83563" y="104314"/>
            <a:ext cx="13051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B" pitchFamily="18" charset="-127"/>
                <a:ea typeface="a블랙B" pitchFamily="18" charset="-127"/>
              </a:defRPr>
            </a:lvl1pPr>
          </a:lstStyle>
          <a:p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5</a:t>
            </a:r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요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약</a:t>
            </a:r>
            <a:endParaRPr lang="ko-KR" altLang="en-US" sz="2800" dirty="0">
              <a:latin typeface="HY강B" pitchFamily="18" charset="-127"/>
              <a:ea typeface="HY강B" pitchFamily="18" charset="-127"/>
            </a:endParaRPr>
          </a:p>
        </p:txBody>
      </p:sp>
      <p:grpSp>
        <p:nvGrpSpPr>
          <p:cNvPr id="19" name="그룹 18"/>
          <p:cNvGrpSpPr/>
          <p:nvPr/>
        </p:nvGrpSpPr>
        <p:grpSpPr>
          <a:xfrm>
            <a:off x="188133" y="-22550"/>
            <a:ext cx="158870" cy="712800"/>
            <a:chOff x="260141" y="-22550"/>
            <a:chExt cx="158870" cy="712800"/>
          </a:xfrm>
          <a:solidFill>
            <a:srgbClr val="B6AF7C"/>
          </a:solidFill>
        </p:grpSpPr>
        <p:sp>
          <p:nvSpPr>
            <p:cNvPr id="20" name="직사각형 19"/>
            <p:cNvSpPr/>
            <p:nvPr/>
          </p:nvSpPr>
          <p:spPr>
            <a:xfrm>
              <a:off x="260141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360312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" name="그룹 5"/>
          <p:cNvGrpSpPr/>
          <p:nvPr/>
        </p:nvGrpSpPr>
        <p:grpSpPr>
          <a:xfrm>
            <a:off x="-214346" y="928676"/>
            <a:ext cx="9765361" cy="3960440"/>
            <a:chOff x="-324544" y="915566"/>
            <a:chExt cx="9765361" cy="3960440"/>
          </a:xfrm>
        </p:grpSpPr>
        <p:sp>
          <p:nvSpPr>
            <p:cNvPr id="7" name="직사각형 6"/>
            <p:cNvSpPr/>
            <p:nvPr/>
          </p:nvSpPr>
          <p:spPr>
            <a:xfrm>
              <a:off x="-324544" y="915566"/>
              <a:ext cx="9765361" cy="3960440"/>
            </a:xfrm>
            <a:prstGeom prst="rect">
              <a:avLst/>
            </a:prstGeom>
            <a:solidFill>
              <a:schemeClr val="bg2">
                <a:lumMod val="25000"/>
                <a:alpha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10X10 Bold" panose="020D0604000000000000" pitchFamily="50" charset="-127"/>
                <a:ea typeface="10X10 Bold" panose="020D0604000000000000" pitchFamily="50" charset="-127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40479" y="1275606"/>
              <a:ext cx="5868401" cy="430887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 anchor="ctr">
              <a:spAutoFit/>
            </a:bodyPr>
            <a:lstStyle>
              <a:defPPr>
                <a:defRPr lang="ko-KR"/>
              </a:defPPr>
              <a:lvl1pPr>
                <a:spcBef>
                  <a:spcPct val="0"/>
                </a:spcBef>
                <a:buNone/>
                <a:defRPr sz="22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-윤고딕360" panose="02030504000101010101" pitchFamily="18" charset="-127"/>
                  <a:ea typeface="-윤고딕360" panose="02030504000101010101" pitchFamily="18" charset="-127"/>
                </a:defRPr>
              </a:lvl1pPr>
            </a:lstStyle>
            <a:p>
              <a:endParaRPr lang="ko-KR" altLang="en-US" dirty="0">
                <a:solidFill>
                  <a:schemeClr val="bg1">
                    <a:lumMod val="95000"/>
                  </a:schemeClr>
                </a:solidFill>
                <a:latin typeface="10X10 Bold" panose="020D0604000000000000" pitchFamily="50" charset="-127"/>
                <a:ea typeface="10X10 Bold" panose="020D0604000000000000" pitchFamily="50" charset="-127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226706" y="2901012"/>
              <a:ext cx="7205997" cy="418576"/>
            </a:xfrm>
            <a:prstGeom prst="rect">
              <a:avLst/>
            </a:prstGeom>
            <a:noFill/>
          </p:spPr>
          <p:txBody>
            <a:bodyPr vert="horz" wrap="square" lIns="91440" tIns="45720" rIns="91440" bIns="45720" rtlCol="0">
              <a:spAutoFit/>
            </a:bodyPr>
            <a:lstStyle>
              <a:defPPr>
                <a:defRPr lang="ko-KR"/>
              </a:defPPr>
              <a:lvl1pPr indent="-342900">
                <a:lnSpc>
                  <a:spcPct val="150000"/>
                </a:lnSpc>
                <a:spcBef>
                  <a:spcPct val="20000"/>
                </a:spcBef>
                <a:buFont typeface="Arial" panose="020B0604020202020204" pitchFamily="34" charset="0"/>
                <a:buNone/>
                <a:defRPr sz="16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-윤고딕330" panose="02030504000101010101" pitchFamily="18" charset="-127"/>
                  <a:ea typeface="-윤고딕330" panose="02030504000101010101" pitchFamily="18" charset="-127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/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/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/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/>
              </a:lvl5pPr>
              <a:lvl6pPr marL="25146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/>
              </a:lvl9pPr>
            </a:lstStyle>
            <a:p>
              <a:endParaRPr lang="en-US" altLang="ko-KR" dirty="0">
                <a:solidFill>
                  <a:schemeClr val="bg1">
                    <a:lumMod val="95000"/>
                  </a:schemeClr>
                </a:solidFill>
                <a:latin typeface="10X10" panose="020D0604000000000000" pitchFamily="50" charset="-127"/>
                <a:ea typeface="10X10" panose="020D0604000000000000" pitchFamily="50" charset="-127"/>
              </a:endParaRPr>
            </a:p>
          </p:txBody>
        </p:sp>
        <p:grpSp>
          <p:nvGrpSpPr>
            <p:cNvPr id="11" name="그룹 10"/>
            <p:cNvGrpSpPr/>
            <p:nvPr/>
          </p:nvGrpSpPr>
          <p:grpSpPr>
            <a:xfrm>
              <a:off x="799857" y="3862676"/>
              <a:ext cx="7776864" cy="418576"/>
              <a:chOff x="1797041" y="3866733"/>
              <a:chExt cx="7046027" cy="418576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1797041" y="3866733"/>
                <a:ext cx="167371" cy="400110"/>
              </a:xfrm>
              <a:prstGeom prst="rect">
                <a:avLst/>
              </a:prstGeom>
              <a:noFill/>
            </p:spPr>
            <p:txBody>
              <a:bodyPr vert="horz" wrap="none" lIns="91440" tIns="45720" rIns="91440" bIns="45720" rtlCol="0" anchor="ctr">
                <a:spAutoFit/>
              </a:bodyPr>
              <a:lstStyle>
                <a:defPPr>
                  <a:defRPr lang="ko-KR"/>
                </a:defPPr>
                <a:lvl1pPr>
                  <a:spcBef>
                    <a:spcPct val="0"/>
                  </a:spcBef>
                  <a:buNone/>
                  <a:defRPr sz="200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-윤고딕360" panose="02030504000101010101" pitchFamily="18" charset="-127"/>
                    <a:ea typeface="-윤고딕360" panose="02030504000101010101" pitchFamily="18" charset="-127"/>
                  </a:defRPr>
                </a:lvl1pPr>
              </a:lstStyle>
              <a:p>
                <a:endParaRPr lang="ko-KR" altLang="en-US" dirty="0">
                  <a:solidFill>
                    <a:schemeClr val="bg1">
                      <a:lumMod val="95000"/>
                    </a:schemeClr>
                  </a:solidFill>
                  <a:latin typeface="10X10 Bold" panose="020D0604000000000000" pitchFamily="50" charset="-127"/>
                  <a:ea typeface="10X10 Bold" panose="020D0604000000000000" pitchFamily="50" charset="-127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144619" y="3866733"/>
                <a:ext cx="6698449" cy="418576"/>
              </a:xfrm>
              <a:prstGeom prst="rect">
                <a:avLst/>
              </a:prstGeom>
              <a:noFill/>
            </p:spPr>
            <p:txBody>
              <a:bodyPr vert="horz" wrap="square" lIns="91440" tIns="45720" rIns="91440" bIns="45720" rtlCol="0">
                <a:spAutoFit/>
              </a:bodyPr>
              <a:lstStyle>
                <a:defPPr>
                  <a:defRPr lang="ko-KR"/>
                </a:defPPr>
                <a:lvl1pPr indent="-342900">
                  <a:lnSpc>
                    <a:spcPct val="150000"/>
                  </a:lnSpc>
                  <a:spcBef>
                    <a:spcPct val="20000"/>
                  </a:spcBef>
                  <a:buFont typeface="Arial" panose="020B0604020202020204" pitchFamily="34" charset="0"/>
                  <a:buNone/>
                  <a:defRPr sz="160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-윤고딕330" panose="02030504000101010101" pitchFamily="18" charset="-127"/>
                    <a:ea typeface="-윤고딕330" panose="02030504000101010101" pitchFamily="18" charset="-127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/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/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/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/>
                </a:lvl5pPr>
                <a:lvl6pPr marL="25146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/>
                </a:lvl6pPr>
                <a:lvl7pPr marL="29718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/>
                </a:lvl7pPr>
                <a:lvl8pPr marL="3429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/>
                </a:lvl8pPr>
                <a:lvl9pPr marL="38862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/>
                </a:lvl9pPr>
              </a:lstStyle>
              <a:p>
                <a:endParaRPr lang="en-US" altLang="ko-KR" dirty="0">
                  <a:solidFill>
                    <a:schemeClr val="bg1">
                      <a:lumMod val="95000"/>
                    </a:schemeClr>
                  </a:solidFill>
                  <a:latin typeface="10X10" panose="020D0604000000000000" pitchFamily="50" charset="-127"/>
                  <a:ea typeface="10X10" panose="020D0604000000000000" pitchFamily="50" charset="-127"/>
                </a:endParaRPr>
              </a:p>
            </p:txBody>
          </p:sp>
        </p:grpSp>
      </p:grpSp>
      <p:sp>
        <p:nvSpPr>
          <p:cNvPr id="22" name="TextBox 21"/>
          <p:cNvSpPr txBox="1"/>
          <p:nvPr/>
        </p:nvSpPr>
        <p:spPr>
          <a:xfrm>
            <a:off x="285720" y="1285866"/>
            <a:ext cx="864399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#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실존주의 상담이론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은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인간의 숨겨진 본질보다는 인간의 존재방식을 철학적으로 규명하고자 했던 실존철학자들의 사상에 바탕을 두고 있다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.</a:t>
            </a:r>
          </a:p>
          <a:p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#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실존주의적 접근에서 인간은 진정한 자신의 모습을 찾기 위해 쉼 없이 고투하는 실존적 존재이다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.</a:t>
            </a:r>
          </a:p>
          <a:p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#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실존주의 상담자는 인간이 실존에서 직면하게 되는 궁극적인 관심사인 죽음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자유와 책임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소외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무의미성의 주제들에 관심을 갖고 이러한 궁극적인 관심사를 직면함으로써 발생하는 실존적 불안을 상담과정에서 다룬다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.</a:t>
            </a:r>
          </a:p>
          <a:p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#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실존주의 상담에서 상담자와 </a:t>
            </a:r>
            <a:r>
              <a:rPr lang="ko-KR" altLang="en-US" sz="2000" dirty="0" err="1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내담자와의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 관계는 여행 동반자로 이해되며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이러한 상담관계의 핵심은 인간 대 인간으로 만나는 진솔함에 있다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.</a:t>
            </a:r>
          </a:p>
          <a:p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#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실존주의 상담은 기법의 활용보다 상담자 자신의 태도가 더욱 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중요하며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상담자 자신을 활용하는 것이 더욱 강조된다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HY강B" pitchFamily="18" charset="-127"/>
                <a:ea typeface="HY강B" pitchFamily="18" charset="-127"/>
              </a:rPr>
              <a:t>.</a:t>
            </a:r>
            <a:endParaRPr lang="ko-KR" altLang="en-US" sz="2000" dirty="0">
              <a:solidFill>
                <a:schemeClr val="bg1">
                  <a:lumMod val="95000"/>
                </a:schemeClr>
              </a:solidFill>
              <a:latin typeface="HY강B" pitchFamily="18" charset="-127"/>
              <a:ea typeface="HY강B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4442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194899" y="2345399"/>
            <a:ext cx="9533797" cy="797855"/>
          </a:xfrm>
          <a:prstGeom prst="rect">
            <a:avLst/>
          </a:prstGeom>
          <a:solidFill>
            <a:srgbClr val="B6AF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-194898" y="2143122"/>
            <a:ext cx="9533797" cy="857255"/>
          </a:xfrm>
          <a:prstGeom prst="rect">
            <a:avLst/>
          </a:prstGeom>
          <a:solidFill>
            <a:srgbClr val="D2CE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785918" y="2143122"/>
            <a:ext cx="48253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HY강B" pitchFamily="18" charset="-127"/>
                <a:ea typeface="HY강B" pitchFamily="18" charset="-127"/>
              </a:rPr>
              <a:t>끝까지 봐주셔서 감사합니다</a:t>
            </a:r>
            <a:r>
              <a:rPr lang="en-US" altLang="ko-KR" sz="28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HY강B" pitchFamily="18" charset="-127"/>
                <a:ea typeface="HY강B" pitchFamily="18" charset="-127"/>
              </a:rPr>
              <a:t>.</a:t>
            </a:r>
          </a:p>
          <a:p>
            <a:pPr algn="ctr"/>
            <a:r>
              <a:rPr lang="en-US" altLang="ko-KR" sz="280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HY강B" pitchFamily="18" charset="-127"/>
                <a:ea typeface="HY강B" pitchFamily="18" charset="-127"/>
              </a:rPr>
              <a:t>Q&amp;A</a:t>
            </a:r>
            <a:endParaRPr lang="ko-KR" altLang="en-US" sz="28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HY강B" pitchFamily="18" charset="-127"/>
              <a:ea typeface="HY강B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3474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104314"/>
            <a:ext cx="1615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B" pitchFamily="18" charset="-127"/>
                <a:ea typeface="a블랙B" pitchFamily="18" charset="-127"/>
              </a:defRPr>
            </a:lvl1pPr>
          </a:lstStyle>
          <a:p>
            <a:r>
              <a:rPr lang="en-US" altLang="ko-KR" sz="2800" spc="-150" dirty="0" smtClean="0">
                <a:latin typeface="10X10 Bold" panose="020D0604000000000000" pitchFamily="50" charset="-127"/>
                <a:ea typeface="10X10 Bold" panose="020D0604000000000000" pitchFamily="50" charset="-127"/>
              </a:rPr>
              <a:t>Contents </a:t>
            </a:r>
            <a:endParaRPr lang="ko-KR" altLang="en-US" sz="2800" spc="-150" dirty="0">
              <a:latin typeface="10X10 Bold" panose="020D0604000000000000" pitchFamily="50" charset="-127"/>
              <a:ea typeface="10X10 Bold" panose="020D0604000000000000" pitchFamily="50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 flipV="1">
            <a:off x="1296476" y="3280484"/>
            <a:ext cx="1078331" cy="531992"/>
          </a:xfrm>
          <a:prstGeom prst="line">
            <a:avLst/>
          </a:prstGeom>
          <a:ln w="12700">
            <a:solidFill>
              <a:srgbClr val="E1DEC8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flipV="1">
            <a:off x="2395389" y="2530357"/>
            <a:ext cx="937630" cy="750127"/>
          </a:xfrm>
          <a:prstGeom prst="line">
            <a:avLst/>
          </a:prstGeom>
          <a:ln w="12700">
            <a:solidFill>
              <a:srgbClr val="E1D9C3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flipV="1">
            <a:off x="3346379" y="1917216"/>
            <a:ext cx="1133556" cy="613141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4479935" y="1917216"/>
            <a:ext cx="2180297" cy="0"/>
          </a:xfrm>
          <a:prstGeom prst="line">
            <a:avLst/>
          </a:prstGeom>
          <a:ln w="12700">
            <a:solidFill>
              <a:srgbClr val="B0A674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18788" y="843558"/>
            <a:ext cx="697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M" pitchFamily="18" charset="-127"/>
                <a:ea typeface="a블랙M" pitchFamily="18" charset="-127"/>
              </a:defRPr>
            </a:lvl1pPr>
          </a:lstStyle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10X10 Bold" panose="020D0604000000000000" pitchFamily="50" charset="-127"/>
                <a:ea typeface="10X10 Bold" panose="020D0604000000000000" pitchFamily="50" charset="-127"/>
              </a:rPr>
              <a:t>Q&amp;A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10X10 Bold" panose="020D0604000000000000" pitchFamily="50" charset="-127"/>
              <a:ea typeface="10X10 Bold" panose="020D0604000000000000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 flipH="1">
            <a:off x="6660232" y="1271139"/>
            <a:ext cx="1224136" cy="646077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942718" y="3485788"/>
            <a:ext cx="324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sz="2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10X10 Bold" panose="020D0604000000000000" pitchFamily="50" charset="-127"/>
                <a:ea typeface="10X10 Bold" panose="020D0604000000000000" pitchFamily="50" charset="-127"/>
              </a:defRPr>
            </a:lvl1pPr>
          </a:lstStyle>
          <a:p>
            <a:r>
              <a:rPr lang="en-US" altLang="ko-KR" sz="2800" dirty="0">
                <a:solidFill>
                  <a:schemeClr val="bg2">
                    <a:lumMod val="75000"/>
                  </a:schemeClr>
                </a:solidFill>
              </a:rPr>
              <a:t>1</a:t>
            </a:r>
            <a:endParaRPr lang="ko-KR" altLang="en-US" sz="28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04687" y="2893237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sz="2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10X10 Bold" panose="020D0604000000000000" pitchFamily="50" charset="-127"/>
                <a:ea typeface="10X10 Bold" panose="020D0604000000000000" pitchFamily="50" charset="-127"/>
              </a:defRPr>
            </a:lvl1pPr>
          </a:lstStyle>
          <a:p>
            <a:r>
              <a:rPr lang="en-US" altLang="ko-KR" sz="2800" dirty="0" smtClean="0">
                <a:solidFill>
                  <a:schemeClr val="bg2">
                    <a:lumMod val="75000"/>
                  </a:schemeClr>
                </a:solidFill>
              </a:rPr>
              <a:t>2</a:t>
            </a:r>
            <a:endParaRPr lang="ko-KR" altLang="en-US" sz="28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379685" y="2465965"/>
            <a:ext cx="377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sz="2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10X10 Bold" panose="020D0604000000000000" pitchFamily="50" charset="-127"/>
                <a:ea typeface="10X10 Bold" panose="020D0604000000000000" pitchFamily="50" charset="-127"/>
              </a:defRPr>
            </a:lvl1pPr>
          </a:lstStyle>
          <a:p>
            <a:r>
              <a:rPr lang="en-US" altLang="ko-KR" sz="2800" dirty="0" smtClean="0">
                <a:solidFill>
                  <a:srgbClr val="BBB287"/>
                </a:solidFill>
              </a:rPr>
              <a:t>3</a:t>
            </a:r>
            <a:endParaRPr lang="ko-KR" altLang="en-US" sz="2800" dirty="0">
              <a:solidFill>
                <a:srgbClr val="BBB287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056723" y="1541148"/>
            <a:ext cx="3866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sz="2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10X10 Bold" panose="020D0604000000000000" pitchFamily="50" charset="-127"/>
                <a:ea typeface="10X10 Bold" panose="020D0604000000000000" pitchFamily="50" charset="-127"/>
              </a:defRPr>
            </a:lvl1pPr>
          </a:lstStyle>
          <a:p>
            <a:r>
              <a:rPr lang="en-US" altLang="ko-KR" sz="2800" dirty="0" smtClean="0">
                <a:solidFill>
                  <a:schemeClr val="bg2">
                    <a:lumMod val="50000"/>
                  </a:schemeClr>
                </a:solidFill>
              </a:rPr>
              <a:t>4</a:t>
            </a:r>
            <a:endParaRPr lang="ko-KR" altLang="en-US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52" name="그룹 51"/>
          <p:cNvGrpSpPr/>
          <p:nvPr/>
        </p:nvGrpSpPr>
        <p:grpSpPr>
          <a:xfrm>
            <a:off x="188133" y="-22550"/>
            <a:ext cx="158870" cy="712800"/>
            <a:chOff x="260141" y="-22550"/>
            <a:chExt cx="158870" cy="712800"/>
          </a:xfrm>
          <a:solidFill>
            <a:srgbClr val="B6AF7C"/>
          </a:solidFill>
        </p:grpSpPr>
        <p:sp>
          <p:nvSpPr>
            <p:cNvPr id="49" name="직사각형 48"/>
            <p:cNvSpPr/>
            <p:nvPr/>
          </p:nvSpPr>
          <p:spPr>
            <a:xfrm>
              <a:off x="260141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360312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011878" y="3939902"/>
            <a:ext cx="697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accent1">
                      <a:alpha val="0"/>
                    </a:schemeClr>
                  </a:solidFill>
                </a:ln>
                <a:latin typeface="a블랙B" pitchFamily="18" charset="-127"/>
                <a:ea typeface="a블랙B" pitchFamily="18" charset="-127"/>
              </a:defRPr>
            </a:lvl1pPr>
          </a:lstStyle>
          <a:p>
            <a:pPr algn="ctr"/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강B" pitchFamily="18" charset="-127"/>
                <a:ea typeface="HY강B" pitchFamily="18" charset="-127"/>
              </a:rPr>
              <a:t>개념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9677" y="3325752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 sz="2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M" pitchFamily="18" charset="-127"/>
                <a:ea typeface="a블랙M" pitchFamily="18" charset="-127"/>
              </a:defRPr>
            </a:lvl1pPr>
          </a:lstStyle>
          <a:p>
            <a:pPr algn="ctr"/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강B" pitchFamily="18" charset="-127"/>
                <a:ea typeface="HY강B" pitchFamily="18" charset="-127"/>
              </a:rPr>
              <a:t>인간관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43306" y="2928940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M" pitchFamily="18" charset="-127"/>
                <a:ea typeface="a블랙M" pitchFamily="18" charset="-127"/>
              </a:defRPr>
            </a:lvl1pPr>
          </a:lstStyle>
          <a:p>
            <a:pPr algn="ctr"/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강B" pitchFamily="18" charset="-127"/>
                <a:ea typeface="HY강B" pitchFamily="18" charset="-127"/>
              </a:rPr>
              <a:t>주요개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강B" pitchFamily="18" charset="-127"/>
                <a:ea typeface="HY강B" pitchFamily="18" charset="-127"/>
              </a:rPr>
              <a:t>념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98430" y="2005073"/>
            <a:ext cx="12105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M" pitchFamily="18" charset="-127"/>
                <a:ea typeface="a블랙M" pitchFamily="18" charset="-127"/>
              </a:defRPr>
            </a:lvl1pPr>
          </a:lstStyle>
          <a:p>
            <a:pPr algn="ctr"/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강B" pitchFamily="18" charset="-127"/>
                <a:ea typeface="HY강B" pitchFamily="18" charset="-127"/>
              </a:rPr>
              <a:t>상담과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강B" pitchFamily="18" charset="-127"/>
                <a:ea typeface="HY강B" pitchFamily="18" charset="-127"/>
              </a:rPr>
              <a:t>정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444208" y="1981400"/>
            <a:ext cx="697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M" pitchFamily="18" charset="-127"/>
                <a:ea typeface="a블랙M" pitchFamily="18" charset="-127"/>
              </a:defRPr>
            </a:lvl1pPr>
          </a:lstStyle>
          <a:p>
            <a:pPr algn="ctr"/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강B" pitchFamily="18" charset="-127"/>
                <a:ea typeface="HY강B" pitchFamily="18" charset="-127"/>
              </a:rPr>
              <a:t>요</a:t>
            </a:r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강B" pitchFamily="18" charset="-127"/>
                <a:ea typeface="HY강B" pitchFamily="18" charset="-127"/>
              </a:rPr>
              <a:t>약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500593" y="140045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sz="20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10X10 Bold" panose="020D0604000000000000" pitchFamily="50" charset="-127"/>
                <a:ea typeface="10X10 Bold" panose="020D0604000000000000" pitchFamily="50" charset="-127"/>
              </a:defRPr>
            </a:lvl1pPr>
          </a:lstStyle>
          <a:p>
            <a:r>
              <a:rPr lang="en-US" altLang="ko-KR" sz="2800" dirty="0" smtClean="0">
                <a:solidFill>
                  <a:schemeClr val="bg2">
                    <a:lumMod val="50000"/>
                  </a:schemeClr>
                </a:solidFill>
              </a:rPr>
              <a:t>5</a:t>
            </a:r>
            <a:endParaRPr lang="ko-KR" altLang="en-US" sz="2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67922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83563" y="104314"/>
            <a:ext cx="1241045" cy="512906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ko-KR"/>
            </a:defPPr>
            <a:lvl1pPr>
              <a:defRPr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B"/>
                <a:ea typeface="a블랙B"/>
              </a:defRPr>
            </a:lvl1pPr>
          </a:lstStyle>
          <a:p>
            <a:pPr lvl="0">
              <a:defRPr lang="ko-KR" altLang="en-US"/>
            </a:pPr>
            <a:r>
              <a:rPr lang="en-US" altLang="ko-KR" sz="2800">
                <a:latin typeface="HY강B"/>
                <a:ea typeface="HY강B"/>
              </a:rPr>
              <a:t>1. </a:t>
            </a:r>
            <a:r>
              <a:rPr lang="ko-KR" altLang="en-US" sz="2800">
                <a:latin typeface="HY강B"/>
                <a:ea typeface="HY강B"/>
              </a:rPr>
              <a:t>개념</a:t>
            </a:r>
            <a:endParaRPr lang="ko-KR" altLang="en-US" sz="2800">
              <a:latin typeface="HY강B"/>
              <a:ea typeface="HY강B"/>
            </a:endParaRPr>
          </a:p>
        </p:txBody>
      </p:sp>
      <p:grpSp>
        <p:nvGrpSpPr>
          <p:cNvPr id="19" name="그룹 18"/>
          <p:cNvGrpSpPr/>
          <p:nvPr/>
        </p:nvGrpSpPr>
        <p:grpSpPr>
          <a:xfrm rot="0">
            <a:off x="188133" y="-22550"/>
            <a:ext cx="158870" cy="712800"/>
            <a:chOff x="260141" y="-22550"/>
            <a:chExt cx="158870" cy="712800"/>
          </a:xfrm>
          <a:solidFill>
            <a:srgbClr val="b6af7c"/>
          </a:solidFill>
        </p:grpSpPr>
        <p:sp>
          <p:nvSpPr>
            <p:cNvPr id="20" name="직사각형 19"/>
            <p:cNvSpPr/>
            <p:nvPr/>
          </p:nvSpPr>
          <p:spPr>
            <a:xfrm>
              <a:off x="260141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360312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grpSp>
        <p:nvGrpSpPr>
          <p:cNvPr id="22" name="그룹 21"/>
          <p:cNvGrpSpPr/>
          <p:nvPr/>
        </p:nvGrpSpPr>
        <p:grpSpPr>
          <a:xfrm rot="0">
            <a:off x="142844" y="1000114"/>
            <a:ext cx="7000924" cy="3929090"/>
            <a:chOff x="1868016" y="2163728"/>
            <a:chExt cx="7275984" cy="830997"/>
          </a:xfrm>
        </p:grpSpPr>
        <p:sp>
          <p:nvSpPr>
            <p:cNvPr id="23" name="직사각형 22"/>
            <p:cNvSpPr/>
            <p:nvPr/>
          </p:nvSpPr>
          <p:spPr>
            <a:xfrm>
              <a:off x="1868016" y="2163728"/>
              <a:ext cx="6086149" cy="830997"/>
            </a:xfrm>
            <a:prstGeom prst="rect">
              <a:avLst/>
            </a:prstGeom>
            <a:solidFill>
              <a:srgbClr val="b6af7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>
                <a:ln w="9525">
                  <a:solidFill>
                    <a:schemeClr val="accent1">
                      <a:alpha val="0"/>
                    </a:schemeClr>
                  </a:solidFill>
                </a:ln>
                <a:latin typeface="-윤고딕330"/>
                <a:ea typeface="-윤고딕330"/>
              </a:endParaRPr>
            </a:p>
          </p:txBody>
        </p:sp>
        <p:sp>
          <p:nvSpPr>
            <p:cNvPr id="24" name="오른쪽 화살표 23"/>
            <p:cNvSpPr/>
            <p:nvPr/>
          </p:nvSpPr>
          <p:spPr>
            <a:xfrm>
              <a:off x="7954165" y="2287593"/>
              <a:ext cx="1189835" cy="535214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d2cea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>
                <a:ln w="9525">
                  <a:solidFill>
                    <a:schemeClr val="accent1">
                      <a:alpha val="0"/>
                    </a:schemeClr>
                  </a:solidFill>
                </a:ln>
                <a:latin typeface="-윤고딕330"/>
                <a:ea typeface="-윤고딕33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91344" y="1052736"/>
            <a:ext cx="5904656" cy="3660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ko-KR" altLang="en-US"/>
              <a:t>실존주의 철학은 인간이 본래 자기에 대한 각성과 함께 스스로 책임을 지고 결단하며 행동해야 할 필요성에 대한 인식으로부터 시작되었다</a:t>
            </a:r>
            <a:r>
              <a:rPr lang="en-US" altLang="ko-KR"/>
              <a:t>. </a:t>
            </a:r>
            <a:r>
              <a:rPr lang="ko-KR" altLang="en-US"/>
              <a:t>뿐만 아니라 이러한 실존주의 철학에 영향을</a:t>
            </a:r>
            <a:r>
              <a:rPr lang="en-US" altLang="ko-KR"/>
              <a:t> </a:t>
            </a:r>
            <a:r>
              <a:rPr lang="ko-KR" altLang="en-US"/>
              <a:t>받은 상담자들은 그 당시까지 인간에 대한 이해의 주를 이루었던 인간을 내적 충동의 산물로 보거나 외적 환경의 산물로 보았던 정신분석이론과 행동주의 이론은 인간 본래의 의미를 찾는 데 한계가 있음을 깨닫고 내담자의 실존 또한 있는 그대로의 경험을 중시하고 그것의 의미와 가치를 실현시키는 데 관심을 갖게 되었다</a:t>
            </a:r>
            <a:r>
              <a:rPr lang="en-US" altLang="ko-KR"/>
              <a:t>. </a:t>
            </a:r>
            <a:r>
              <a:rPr lang="ko-KR" altLang="en-US"/>
              <a:t>이러한 실존철학의 핵심 주제들을 상담 및 심리치료에 적용하고자 했던 </a:t>
            </a:r>
            <a:r>
              <a:rPr lang="en-US" altLang="ko-KR"/>
              <a:t>Victor Frankl, Rollo may, Irvin Yalom</a:t>
            </a:r>
            <a:r>
              <a:rPr lang="ko-KR" altLang="en-US"/>
              <a:t>등의 이론가의 시도로 실존주의 상담이론이 시작되었다</a:t>
            </a:r>
            <a:r>
              <a:rPr lang="en-US" altLang="ko-KR"/>
              <a:t>.</a:t>
            </a:r>
            <a:endParaRPr lang="en-US" altLang="ko-KR"/>
          </a:p>
        </p:txBody>
      </p:sp>
      <p:pic>
        <p:nvPicPr>
          <p:cNvPr id="12" name="그림 11" descr="victor.jpg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7248128" y="404664"/>
            <a:ext cx="1714512" cy="1428760"/>
          </a:xfrm>
          <a:prstGeom prst="rect">
            <a:avLst/>
          </a:prstGeom>
        </p:spPr>
      </p:pic>
      <p:pic>
        <p:nvPicPr>
          <p:cNvPr id="13" name="그림 12" descr="images.jpg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276668" y="3429000"/>
            <a:ext cx="1771660" cy="1557346"/>
          </a:xfrm>
          <a:prstGeom prst="rect">
            <a:avLst/>
          </a:prstGeom>
        </p:spPr>
      </p:pic>
      <p:pic>
        <p:nvPicPr>
          <p:cNvPr id="14" name="그림 13" descr="asdasdasdasd.jpg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7286644" y="1928808"/>
            <a:ext cx="1714512" cy="14287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83563" y="104314"/>
            <a:ext cx="166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B" pitchFamily="18" charset="-127"/>
                <a:ea typeface="a블랙B" pitchFamily="18" charset="-127"/>
              </a:defRPr>
            </a:lvl1pPr>
          </a:lstStyle>
          <a:p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2. 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인간관</a:t>
            </a:r>
            <a:endParaRPr lang="ko-KR" altLang="en-US" sz="2800" dirty="0">
              <a:latin typeface="HY강B" pitchFamily="18" charset="-127"/>
              <a:ea typeface="HY강B" pitchFamily="18" charset="-127"/>
            </a:endParaRPr>
          </a:p>
        </p:txBody>
      </p:sp>
      <p:grpSp>
        <p:nvGrpSpPr>
          <p:cNvPr id="19" name="그룹 18"/>
          <p:cNvGrpSpPr/>
          <p:nvPr/>
        </p:nvGrpSpPr>
        <p:grpSpPr>
          <a:xfrm>
            <a:off x="188133" y="-22550"/>
            <a:ext cx="158870" cy="712800"/>
            <a:chOff x="260141" y="-22550"/>
            <a:chExt cx="158870" cy="712800"/>
          </a:xfrm>
          <a:solidFill>
            <a:srgbClr val="B6AF7C"/>
          </a:solidFill>
        </p:grpSpPr>
        <p:sp>
          <p:nvSpPr>
            <p:cNvPr id="20" name="직사각형 19"/>
            <p:cNvSpPr/>
            <p:nvPr/>
          </p:nvSpPr>
          <p:spPr>
            <a:xfrm>
              <a:off x="260141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360312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71472" y="1214428"/>
            <a:ext cx="771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HY강B" pitchFamily="18" charset="-127"/>
                <a:ea typeface="HY강B" pitchFamily="18" charset="-127"/>
              </a:rPr>
              <a:t>. </a:t>
            </a:r>
          </a:p>
          <a:p>
            <a:endParaRPr lang="en-US" altLang="ko-KR" sz="1600" dirty="0" smtClean="0">
              <a:latin typeface="HY강B" pitchFamily="18" charset="-127"/>
              <a:ea typeface="HY강B" pitchFamily="18" charset="-127"/>
            </a:endParaRPr>
          </a:p>
          <a:p>
            <a:endParaRPr lang="en-US" altLang="ko-KR" sz="1600" dirty="0" smtClean="0">
              <a:latin typeface="HY강B" pitchFamily="18" charset="-127"/>
              <a:ea typeface="HY강B" pitchFamily="18" charset="-127"/>
            </a:endParaRPr>
          </a:p>
          <a:p>
            <a:endParaRPr lang="en-US" altLang="ko-KR" sz="1600" dirty="0" smtClean="0">
              <a:latin typeface="HY강B" pitchFamily="18" charset="-127"/>
              <a:ea typeface="HY강B" pitchFamily="18" charset="-127"/>
            </a:endParaRPr>
          </a:p>
          <a:p>
            <a:endParaRPr lang="en-US" altLang="ko-KR" sz="1600" dirty="0" smtClean="0">
              <a:latin typeface="HY강B" pitchFamily="18" charset="-127"/>
              <a:ea typeface="HY강B" pitchFamily="18" charset="-127"/>
            </a:endParaRPr>
          </a:p>
          <a:p>
            <a:endParaRPr lang="ko-KR" altLang="en-US" sz="16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-142908" y="1000114"/>
            <a:ext cx="9533797" cy="1357322"/>
          </a:xfrm>
          <a:prstGeom prst="rect">
            <a:avLst/>
          </a:prstGeom>
          <a:solidFill>
            <a:srgbClr val="D2CE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42844" y="1214428"/>
            <a:ext cx="9001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개념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: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현상학과 실존주의 철학에 기반을 두는 인본주의적 관점에 기초한다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      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인간은 정신분석적 접근과 행동주의적 접근으로는 설명할 수 없는 인간 특유의          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      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존재방식을 가지며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이러한 존재방식이 바로 실존이다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4282" y="2714626"/>
            <a:ext cx="87868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altLang="ko-KR" dirty="0" smtClean="0"/>
              <a:t>1. </a:t>
            </a:r>
            <a:r>
              <a:rPr lang="ko-KR" altLang="en-US" dirty="0" smtClean="0"/>
              <a:t>인간은 자기에 대한 인식을 하는 존재이다</a:t>
            </a:r>
            <a:r>
              <a:rPr lang="en-US" altLang="ko-KR" dirty="0" smtClean="0"/>
              <a:t>.</a:t>
            </a:r>
          </a:p>
          <a:p>
            <a:pPr marL="342900" indent="-342900"/>
            <a:r>
              <a:rPr lang="en-US" altLang="ko-KR" dirty="0" smtClean="0"/>
              <a:t>2. </a:t>
            </a:r>
            <a:r>
              <a:rPr lang="ko-KR" altLang="en-US" dirty="0" smtClean="0"/>
              <a:t>인간은 선택의 자유를 가지며 자신의 선택에 대한 책임을 지는 존재다</a:t>
            </a:r>
            <a:r>
              <a:rPr lang="en-US" altLang="ko-KR" dirty="0" smtClean="0"/>
              <a:t>.</a:t>
            </a:r>
          </a:p>
          <a:p>
            <a:pPr marL="342900" indent="-342900"/>
            <a:r>
              <a:rPr lang="en-US" altLang="ko-KR" dirty="0" smtClean="0"/>
              <a:t>3. </a:t>
            </a:r>
            <a:r>
              <a:rPr lang="ko-KR" altLang="en-US" dirty="0" smtClean="0"/>
              <a:t>인간은 스스로 자신의 삶에 의미를 추구하는 존재다</a:t>
            </a:r>
            <a:r>
              <a:rPr lang="en-US" altLang="ko-KR" dirty="0" smtClean="0"/>
              <a:t>.</a:t>
            </a:r>
          </a:p>
          <a:p>
            <a:pPr marL="342900" indent="-342900"/>
            <a:r>
              <a:rPr lang="en-US" altLang="ko-KR" dirty="0" smtClean="0"/>
              <a:t>4. </a:t>
            </a:r>
            <a:r>
              <a:rPr lang="ko-KR" altLang="en-US" dirty="0" smtClean="0"/>
              <a:t>인간은 죽음의 불가피성을 자각하고 진정한 삶을 살아가는 존재다</a:t>
            </a:r>
            <a:r>
              <a:rPr lang="en-US" altLang="ko-KR" dirty="0" smtClean="0"/>
              <a:t>.</a:t>
            </a:r>
          </a:p>
          <a:p>
            <a:pPr marL="342900" indent="-342900"/>
            <a:r>
              <a:rPr lang="en-US" altLang="ko-KR" dirty="0" smtClean="0"/>
              <a:t>5. </a:t>
            </a:r>
            <a:r>
              <a:rPr lang="ko-KR" altLang="en-US" dirty="0" smtClean="0"/>
              <a:t>인간은 자신의 정체성을 창조하고 그와 동시에 다른 사람과 의미 있는 관계를 맺는 존재이다 </a:t>
            </a:r>
            <a:r>
              <a:rPr lang="en-US" altLang="ko-KR" dirty="0" smtClean="0"/>
              <a:t> </a:t>
            </a:r>
          </a:p>
          <a:p>
            <a:pPr marL="342900" indent="-342900">
              <a:buAutoNum type="arabicPeriod"/>
            </a:pPr>
            <a:endParaRPr lang="en-US" altLang="ko-KR" dirty="0" smtClean="0"/>
          </a:p>
          <a:p>
            <a:pPr marL="342900" indent="-342900">
              <a:buAutoNum type="arabicPeriod"/>
            </a:pPr>
            <a:endParaRPr lang="en-US" altLang="ko-KR" dirty="0" smtClean="0"/>
          </a:p>
          <a:p>
            <a:pPr marL="342900" indent="-342900"/>
            <a:r>
              <a:rPr lang="en-US" altLang="ko-KR" dirty="0" smtClean="0"/>
              <a:t> </a:t>
            </a:r>
          </a:p>
          <a:p>
            <a:pPr marL="342900" indent="-34290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87047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83563" y="104314"/>
            <a:ext cx="2023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B" pitchFamily="18" charset="-127"/>
                <a:ea typeface="a블랙B" pitchFamily="18" charset="-127"/>
              </a:defRPr>
            </a:lvl1pPr>
          </a:lstStyle>
          <a:p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3. 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주요개념</a:t>
            </a:r>
            <a:endParaRPr lang="ko-KR" altLang="en-US" sz="2800" dirty="0">
              <a:latin typeface="HY강B" pitchFamily="18" charset="-127"/>
              <a:ea typeface="HY강B" pitchFamily="18" charset="-127"/>
            </a:endParaRPr>
          </a:p>
        </p:txBody>
      </p:sp>
      <p:grpSp>
        <p:nvGrpSpPr>
          <p:cNvPr id="19" name="그룹 18"/>
          <p:cNvGrpSpPr/>
          <p:nvPr/>
        </p:nvGrpSpPr>
        <p:grpSpPr>
          <a:xfrm>
            <a:off x="188133" y="-22550"/>
            <a:ext cx="158870" cy="712800"/>
            <a:chOff x="260141" y="-22550"/>
            <a:chExt cx="158870" cy="712800"/>
          </a:xfrm>
          <a:solidFill>
            <a:srgbClr val="B6AF7C"/>
          </a:solidFill>
        </p:grpSpPr>
        <p:sp>
          <p:nvSpPr>
            <p:cNvPr id="20" name="직사각형 19"/>
            <p:cNvSpPr/>
            <p:nvPr/>
          </p:nvSpPr>
          <p:spPr>
            <a:xfrm>
              <a:off x="260141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360312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직사각형 5"/>
          <p:cNvSpPr/>
          <p:nvPr/>
        </p:nvSpPr>
        <p:spPr>
          <a:xfrm>
            <a:off x="683568" y="785800"/>
            <a:ext cx="7776863" cy="4143404"/>
          </a:xfrm>
          <a:prstGeom prst="rect">
            <a:avLst/>
          </a:prstGeom>
          <a:solidFill>
            <a:srgbClr val="D2CE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o-KR" altLang="en-US">
              <a:latin typeface="10X10" panose="020D0604000000000000" pitchFamily="50" charset="-127"/>
              <a:ea typeface="10X10" panose="020D0604000000000000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24" y="928676"/>
            <a:ext cx="75724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자유와 책임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342900" indent="-342900"/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-  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인간은 비록 자신의 의지와 상관없이 던져졌지만 그 이후의 삶에 대해서는 스스로의 선택의 자유가 있으며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그러한 선택에 대해서 책임을 져야 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즉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인간은 스스로 자신의 삶을 풍부하게 만들고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발전 가능성을 최대한 발휘하며 살아갈 수도 있고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또는 삶에서 철수하거나 외부와 단절하고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자신의 성장을 외부에 맡긴 채 살아갈 수도 있다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 marL="342900" indent="-342900">
              <a:buAutoNum type="arabicPeriod" startAt="2"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실존적 소외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342900" indent="-342900"/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-  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실존적 소외는 우리가 인간관계에서 느끼는 소외나 자기 자신의 내적 소외가 아니라 보다 근본적인 소외를 말한다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즉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인간은 타인과 진정한 관계를 형성하기 이전에 자기 자신과의 온전환 관계 형성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즉실존적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소외를 자각하고 수용할 수 있어야 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 marL="342900" indent="-342900"/>
            <a:endParaRPr lang="ko-KR" altLang="en-US" dirty="0">
              <a:latin typeface="HY강B" pitchFamily="18" charset="-127"/>
              <a:ea typeface="HY강B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804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83563" y="104314"/>
            <a:ext cx="2023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B" pitchFamily="18" charset="-127"/>
                <a:ea typeface="a블랙B" pitchFamily="18" charset="-127"/>
              </a:defRPr>
            </a:lvl1pPr>
          </a:lstStyle>
          <a:p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3. 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주요개념</a:t>
            </a:r>
            <a:endParaRPr lang="ko-KR" altLang="en-US" sz="2800" dirty="0">
              <a:latin typeface="HY강B" pitchFamily="18" charset="-127"/>
              <a:ea typeface="HY강B" pitchFamily="18" charset="-127"/>
            </a:endParaRPr>
          </a:p>
        </p:txBody>
      </p:sp>
      <p:grpSp>
        <p:nvGrpSpPr>
          <p:cNvPr id="2" name="그룹 18"/>
          <p:cNvGrpSpPr/>
          <p:nvPr/>
        </p:nvGrpSpPr>
        <p:grpSpPr>
          <a:xfrm>
            <a:off x="188133" y="-22550"/>
            <a:ext cx="158870" cy="712800"/>
            <a:chOff x="260141" y="-22550"/>
            <a:chExt cx="158870" cy="712800"/>
          </a:xfrm>
          <a:solidFill>
            <a:srgbClr val="B6AF7C"/>
          </a:solidFill>
        </p:grpSpPr>
        <p:sp>
          <p:nvSpPr>
            <p:cNvPr id="20" name="직사각형 19"/>
            <p:cNvSpPr/>
            <p:nvPr/>
          </p:nvSpPr>
          <p:spPr>
            <a:xfrm>
              <a:off x="260141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360312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직사각형 5"/>
          <p:cNvSpPr/>
          <p:nvPr/>
        </p:nvSpPr>
        <p:spPr>
          <a:xfrm>
            <a:off x="683568" y="785800"/>
            <a:ext cx="7776863" cy="4143404"/>
          </a:xfrm>
          <a:prstGeom prst="rect">
            <a:avLst/>
          </a:prstGeom>
          <a:solidFill>
            <a:srgbClr val="D2CE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o-KR" altLang="en-US">
              <a:latin typeface="10X10" panose="020D0604000000000000" pitchFamily="50" charset="-127"/>
              <a:ea typeface="10X10" panose="020D0604000000000000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24" y="928676"/>
            <a:ext cx="75724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342900" indent="-342900">
              <a:buAutoNum type="arabicPeriod" startAt="3"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무의미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342900" indent="-342900"/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-   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인간은 각자 인생에서 자신의 의미를 만들고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스스로 만든 의미에 따라 삶을 만들어 가야 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이러한 실존적인 갈등은 의미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없이 우주에 던져진 채 의미를 찾는 피조물의 딜레마에서 발생한다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 marL="342900" indent="-342900"/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4.  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실존적 불안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342900" indent="-342900"/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-  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실존주의적 관점에서 불안은 반드시 부정적인 것만은 아니다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인간이 절망에 빠지지 않고 기꺼이 자신의 삶을 더욱 의미 있게 살아가게 하는 원동력이 되는 것으로 이해될 수 있다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존재의 용기는 우리가 실존적 불안으로 인해 야기되는 두려움을 극복하고 자기를 긍정하며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비존재의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세계를 존재의 세계로 이끌어 낸다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  <a:endParaRPr lang="ko-KR" altLang="en-US" dirty="0">
              <a:latin typeface="HY강B" pitchFamily="18" charset="-127"/>
              <a:ea typeface="HY강B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804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83563" y="104314"/>
            <a:ext cx="2023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>
              <a:defRPr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B" pitchFamily="18" charset="-127"/>
                <a:ea typeface="a블랙B" pitchFamily="18" charset="-127"/>
              </a:defRPr>
            </a:lvl1pPr>
          </a:lstStyle>
          <a:p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3. 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상담과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정</a:t>
            </a:r>
            <a:endParaRPr lang="ko-KR" altLang="en-US" sz="2800" dirty="0">
              <a:latin typeface="HY강B" pitchFamily="18" charset="-127"/>
              <a:ea typeface="HY강B" pitchFamily="18" charset="-127"/>
            </a:endParaRPr>
          </a:p>
        </p:txBody>
      </p:sp>
      <p:grpSp>
        <p:nvGrpSpPr>
          <p:cNvPr id="2" name="그룹 18"/>
          <p:cNvGrpSpPr/>
          <p:nvPr/>
        </p:nvGrpSpPr>
        <p:grpSpPr>
          <a:xfrm>
            <a:off x="188133" y="-22550"/>
            <a:ext cx="158870" cy="712800"/>
            <a:chOff x="260141" y="-22550"/>
            <a:chExt cx="158870" cy="712800"/>
          </a:xfrm>
          <a:solidFill>
            <a:srgbClr val="B6AF7C"/>
          </a:solidFill>
        </p:grpSpPr>
        <p:sp>
          <p:nvSpPr>
            <p:cNvPr id="20" name="직사각형 19"/>
            <p:cNvSpPr/>
            <p:nvPr/>
          </p:nvSpPr>
          <p:spPr>
            <a:xfrm>
              <a:off x="260141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360312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직사각형 5"/>
          <p:cNvSpPr/>
          <p:nvPr/>
        </p:nvSpPr>
        <p:spPr>
          <a:xfrm>
            <a:off x="683568" y="785800"/>
            <a:ext cx="7776863" cy="4143404"/>
          </a:xfrm>
          <a:prstGeom prst="rect">
            <a:avLst/>
          </a:prstGeom>
          <a:solidFill>
            <a:srgbClr val="D2CE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ko-KR" altLang="en-US">
              <a:latin typeface="10X10" panose="020D0604000000000000" pitchFamily="50" charset="-127"/>
              <a:ea typeface="10X10" panose="020D0604000000000000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24" y="928676"/>
            <a:ext cx="75724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상담목표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 marL="342900" indent="-342900"/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-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실존주의 상담의 핵심목표는 내담자가 자신의 실존을 자각하고 삶의 의미와 가치를 갖도록 하는 것이다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따라서 실존주의 상담의 궁극적인 목표는 내담자가 이러한 존재의 의미를 찾는 과정에서 자유롭게 선택하고 이에 대한 책임을 지며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나아가 자신이 삶의 가치와 의미의 창조자가 되는 것이다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 marL="342900" indent="-342900"/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첫째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내담자가 자신의 내면세계를 있는 그대로 자각하도록 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 marL="342900" indent="-342900"/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둘째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내담자는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상담에서 피할 수 없는 실존을 수용함과 동시에 자신에게 주어진 스스로의 선택과 책임의 중요함을 깨닫게 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</a:t>
            </a:r>
          </a:p>
          <a:p>
            <a:pPr marL="342900" indent="-342900"/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셋째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err="1" smtClean="0">
                <a:latin typeface="HY강B" pitchFamily="18" charset="-127"/>
                <a:ea typeface="HY강B" pitchFamily="18" charset="-127"/>
              </a:rPr>
              <a:t>내담자는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 죽음의 불가피성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삶의 무의미성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</a:rPr>
              <a:t>혼자임의 실존적 존재로서의 궁극적 관심을 이해하고 수용하게 된다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. </a:t>
            </a:r>
          </a:p>
          <a:p>
            <a:pPr marL="342900" indent="-342900"/>
            <a:endParaRPr lang="ko-KR" altLang="en-US" dirty="0">
              <a:latin typeface="HY강B" pitchFamily="18" charset="-127"/>
              <a:ea typeface="HY강B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5804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83563" y="104314"/>
            <a:ext cx="2003402" cy="512906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ko-KR"/>
            </a:defPPr>
            <a:lvl1pPr>
              <a:defRPr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B"/>
                <a:ea typeface="a블랙B"/>
              </a:defRPr>
            </a:lvl1pPr>
          </a:lstStyle>
          <a:p>
            <a:pPr lvl="0">
              <a:defRPr lang="ko-KR" altLang="en-US"/>
            </a:pPr>
            <a:r>
              <a:rPr lang="en-US" altLang="ko-KR" sz="2800">
                <a:latin typeface="HY강B"/>
                <a:ea typeface="HY강B"/>
              </a:rPr>
              <a:t>3. </a:t>
            </a:r>
            <a:r>
              <a:rPr lang="ko-KR" altLang="en-US" sz="2800">
                <a:latin typeface="HY강B"/>
                <a:ea typeface="HY강B"/>
              </a:rPr>
              <a:t>상담과정</a:t>
            </a:r>
            <a:endParaRPr lang="ko-KR" altLang="en-US" sz="2800">
              <a:latin typeface="HY강B"/>
              <a:ea typeface="HY강B"/>
            </a:endParaRPr>
          </a:p>
        </p:txBody>
      </p:sp>
      <p:grpSp>
        <p:nvGrpSpPr>
          <p:cNvPr id="2" name="그룹 18"/>
          <p:cNvGrpSpPr/>
          <p:nvPr/>
        </p:nvGrpSpPr>
        <p:grpSpPr>
          <a:xfrm rot="0">
            <a:off x="188133" y="-22550"/>
            <a:ext cx="158870" cy="712800"/>
            <a:chOff x="260141" y="-22550"/>
            <a:chExt cx="158870" cy="712800"/>
          </a:xfrm>
          <a:solidFill>
            <a:srgbClr val="b6af7c"/>
          </a:solidFill>
        </p:grpSpPr>
        <p:sp>
          <p:nvSpPr>
            <p:cNvPr id="20" name="직사각형 19"/>
            <p:cNvSpPr/>
            <p:nvPr/>
          </p:nvSpPr>
          <p:spPr>
            <a:xfrm>
              <a:off x="260141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360312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6" name="직사각형 5"/>
          <p:cNvSpPr/>
          <p:nvPr/>
        </p:nvSpPr>
        <p:spPr>
          <a:xfrm>
            <a:off x="683568" y="785800"/>
            <a:ext cx="7776863" cy="4143404"/>
          </a:xfrm>
          <a:prstGeom prst="rect">
            <a:avLst/>
          </a:prstGeom>
          <a:solidFill>
            <a:srgbClr val="d2ce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 lang="ko-KR" altLang="en-US"/>
            </a:pPr>
            <a:endParaRPr lang="ko-KR" altLang="en-US">
              <a:latin typeface="10X10"/>
              <a:ea typeface="10X1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24" y="928677"/>
            <a:ext cx="7429552" cy="3936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defRPr lang="ko-KR" altLang="en-US"/>
            </a:pPr>
            <a:endParaRPr lang="en-US" altLang="ko-KR">
              <a:latin typeface="HY강B"/>
              <a:ea typeface="HY강B"/>
            </a:endParaRPr>
          </a:p>
          <a:p>
            <a:pPr marL="342900" indent="-342900">
              <a:defRPr lang="ko-KR" altLang="en-US"/>
            </a:pPr>
            <a:r>
              <a:rPr lang="en-US" altLang="ko-KR">
                <a:latin typeface="HY강B"/>
                <a:ea typeface="HY강B"/>
              </a:rPr>
              <a:t>2. </a:t>
            </a:r>
            <a:r>
              <a:rPr lang="ko-KR" altLang="en-US">
                <a:latin typeface="HY강B"/>
                <a:ea typeface="HY강B"/>
              </a:rPr>
              <a:t>상담에서 내담자의 경험</a:t>
            </a:r>
            <a:endParaRPr lang="ko-KR" altLang="en-US">
              <a:latin typeface="HY강B"/>
              <a:ea typeface="HY강B"/>
            </a:endParaRPr>
          </a:p>
          <a:p>
            <a:pPr marL="342900" indent="-342900">
              <a:defRPr lang="ko-KR" altLang="en-US"/>
            </a:pPr>
            <a:r>
              <a:rPr lang="en-US" altLang="ko-KR">
                <a:latin typeface="HY강B"/>
                <a:ea typeface="HY강B"/>
              </a:rPr>
              <a:t>-</a:t>
            </a:r>
            <a:r>
              <a:rPr lang="ko-KR" altLang="en-US">
                <a:latin typeface="HY강B"/>
                <a:ea typeface="HY강B"/>
              </a:rPr>
              <a:t>실존주의 상담과정에서 내담자는 자신의 세계에서 무엇을 경험하는지에 대해 보다 진지하게 돌아보는 경험을 하게 된다</a:t>
            </a:r>
            <a:r>
              <a:rPr lang="en-US" altLang="ko-KR">
                <a:latin typeface="HY강B"/>
                <a:ea typeface="HY강B"/>
              </a:rPr>
              <a:t>. </a:t>
            </a:r>
            <a:r>
              <a:rPr lang="ko-KR" altLang="en-US">
                <a:latin typeface="HY강B"/>
                <a:ea typeface="HY강B"/>
              </a:rPr>
              <a:t>상담에서 내담자들은 자신의 과거에 초점을 두는 것이 아니라 자신의 현재 생활에서 일어나는 경험에 집중한다</a:t>
            </a:r>
            <a:r>
              <a:rPr lang="en-US" altLang="ko-KR">
                <a:latin typeface="HY강B"/>
                <a:ea typeface="HY강B"/>
              </a:rPr>
              <a:t>. </a:t>
            </a:r>
            <a:r>
              <a:rPr lang="ko-KR" altLang="en-US">
                <a:latin typeface="HY강B"/>
                <a:ea typeface="HY강B"/>
              </a:rPr>
              <a:t>상담자는 상담과정에서 내담자가 스스로 자신의 선택의 자유와 책임을 인식하고</a:t>
            </a:r>
            <a:r>
              <a:rPr lang="en-US" altLang="ko-KR">
                <a:latin typeface="HY강B"/>
                <a:ea typeface="HY강B"/>
              </a:rPr>
              <a:t>, </a:t>
            </a:r>
            <a:r>
              <a:rPr lang="ko-KR" altLang="en-US">
                <a:latin typeface="HY강B"/>
                <a:ea typeface="HY강B"/>
              </a:rPr>
              <a:t>더 나아가 스스로의 삶의 의미를 창조하고 살아가도록 돕는 역할을 하게 된다</a:t>
            </a:r>
            <a:r>
              <a:rPr lang="en-US" altLang="ko-KR">
                <a:latin typeface="HY강B"/>
                <a:ea typeface="HY강B"/>
              </a:rPr>
              <a:t>.</a:t>
            </a:r>
            <a:endParaRPr lang="en-US" altLang="ko-KR">
              <a:latin typeface="HY강B"/>
              <a:ea typeface="HY강B"/>
            </a:endParaRPr>
          </a:p>
          <a:p>
            <a:pPr marL="342900" indent="-342900">
              <a:defRPr lang="ko-KR" altLang="en-US"/>
            </a:pPr>
            <a:r>
              <a:rPr lang="en-US" altLang="ko-KR">
                <a:latin typeface="HY강B"/>
                <a:ea typeface="HY강B"/>
              </a:rPr>
              <a:t>3. </a:t>
            </a:r>
            <a:r>
              <a:rPr lang="ko-KR" altLang="en-US">
                <a:latin typeface="HY강B"/>
                <a:ea typeface="HY강B"/>
              </a:rPr>
              <a:t>상담 관계</a:t>
            </a:r>
            <a:endParaRPr lang="ko-KR" altLang="en-US">
              <a:latin typeface="HY강B"/>
              <a:ea typeface="HY강B"/>
            </a:endParaRPr>
          </a:p>
          <a:p>
            <a:pPr marL="342900" indent="-342900">
              <a:defRPr lang="ko-KR" altLang="en-US"/>
            </a:pPr>
            <a:r>
              <a:rPr lang="en-US" altLang="ko-KR">
                <a:latin typeface="HY강B"/>
                <a:ea typeface="HY강B"/>
              </a:rPr>
              <a:t>-</a:t>
            </a:r>
            <a:r>
              <a:rPr lang="ko-KR" altLang="en-US">
                <a:latin typeface="HY강B"/>
                <a:ea typeface="HY강B"/>
              </a:rPr>
              <a:t>실존주의 상담자들은 내담자와의 관계를 매우 중요하게 여긴다</a:t>
            </a:r>
            <a:r>
              <a:rPr lang="en-US" altLang="ko-KR">
                <a:latin typeface="HY강B"/>
                <a:ea typeface="HY강B"/>
              </a:rPr>
              <a:t>. </a:t>
            </a:r>
            <a:r>
              <a:rPr lang="ko-KR" altLang="en-US">
                <a:latin typeface="HY강B"/>
                <a:ea typeface="HY강B"/>
              </a:rPr>
              <a:t>상담관계는 그 자체로 치료적이며 궁극적인 변화를 일으키는 원동력이 된다</a:t>
            </a:r>
            <a:r>
              <a:rPr lang="en-US" altLang="ko-KR">
                <a:latin typeface="HY강B"/>
                <a:ea typeface="HY강B"/>
              </a:rPr>
              <a:t>. </a:t>
            </a:r>
            <a:r>
              <a:rPr lang="ko-KR" altLang="en-US">
                <a:latin typeface="HY강B"/>
                <a:ea typeface="HY강B"/>
              </a:rPr>
              <a:t>상담관계에서 무엇보다 중요한 것은 인간 대 인간으로서 진솔한 관계를 맺는 것이다</a:t>
            </a:r>
            <a:r>
              <a:rPr lang="en-US" altLang="ko-KR">
                <a:latin typeface="HY강B"/>
                <a:ea typeface="HY강B"/>
              </a:rPr>
              <a:t>.</a:t>
            </a:r>
            <a:endParaRPr lang="en-US" altLang="ko-KR">
              <a:latin typeface="HY강B"/>
              <a:ea typeface="HY강B"/>
            </a:endParaRPr>
          </a:p>
          <a:p>
            <a:pPr marL="342900" indent="-342900">
              <a:defRPr lang="ko-KR" altLang="en-US"/>
            </a:pPr>
            <a:endParaRPr lang="ko-KR" altLang="en-US">
              <a:latin typeface="HY강B"/>
              <a:ea typeface="HY강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383563" y="104314"/>
            <a:ext cx="2003402" cy="512906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ko-KR"/>
            </a:defPPr>
            <a:lvl1pPr>
              <a:defRPr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a블랙B"/>
                <a:ea typeface="a블랙B"/>
              </a:defRPr>
            </a:lvl1pPr>
          </a:lstStyle>
          <a:p>
            <a:pPr lvl="0">
              <a:defRPr lang="ko-KR" altLang="en-US"/>
            </a:pPr>
            <a:r>
              <a:rPr lang="en-US" altLang="ko-KR" sz="2800">
                <a:latin typeface="HY강B"/>
                <a:ea typeface="HY강B"/>
              </a:rPr>
              <a:t>3. </a:t>
            </a:r>
            <a:r>
              <a:rPr lang="ko-KR" altLang="en-US" sz="2800">
                <a:latin typeface="HY강B"/>
                <a:ea typeface="HY강B"/>
              </a:rPr>
              <a:t>상담과정</a:t>
            </a:r>
            <a:endParaRPr lang="ko-KR" altLang="en-US" sz="2800">
              <a:latin typeface="HY강B"/>
              <a:ea typeface="HY강B"/>
            </a:endParaRPr>
          </a:p>
        </p:txBody>
      </p:sp>
      <p:grpSp>
        <p:nvGrpSpPr>
          <p:cNvPr id="2" name="그룹 18"/>
          <p:cNvGrpSpPr/>
          <p:nvPr/>
        </p:nvGrpSpPr>
        <p:grpSpPr>
          <a:xfrm rot="0">
            <a:off x="188133" y="-22550"/>
            <a:ext cx="158870" cy="712800"/>
            <a:chOff x="260141" y="-22550"/>
            <a:chExt cx="158870" cy="712800"/>
          </a:xfrm>
          <a:solidFill>
            <a:srgbClr val="b6af7c"/>
          </a:solidFill>
        </p:grpSpPr>
        <p:sp>
          <p:nvSpPr>
            <p:cNvPr id="20" name="직사각형 19"/>
            <p:cNvSpPr/>
            <p:nvPr/>
          </p:nvSpPr>
          <p:spPr>
            <a:xfrm>
              <a:off x="260141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360312" y="-22550"/>
              <a:ext cx="58699" cy="712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6" name="직사각형 5"/>
          <p:cNvSpPr/>
          <p:nvPr/>
        </p:nvSpPr>
        <p:spPr>
          <a:xfrm>
            <a:off x="683568" y="785800"/>
            <a:ext cx="7776863" cy="4143404"/>
          </a:xfrm>
          <a:prstGeom prst="rect">
            <a:avLst/>
          </a:prstGeom>
          <a:solidFill>
            <a:srgbClr val="d2ce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 lang="ko-KR" altLang="en-US"/>
            </a:pPr>
            <a:endParaRPr lang="ko-KR" altLang="en-US">
              <a:latin typeface="10X10"/>
              <a:ea typeface="10X1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9416" y="1628800"/>
            <a:ext cx="7429552" cy="2555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defRPr lang="ko-KR" altLang="en-US"/>
            </a:pPr>
            <a:r>
              <a:rPr lang="en-US" altLang="ko-KR">
                <a:latin typeface="HY강B"/>
                <a:ea typeface="HY강B"/>
              </a:rPr>
              <a:t>4. </a:t>
            </a:r>
            <a:r>
              <a:rPr lang="ko-KR" altLang="en-US">
                <a:latin typeface="HY강B"/>
                <a:ea typeface="HY강B"/>
              </a:rPr>
              <a:t>상담기법</a:t>
            </a:r>
            <a:endParaRPr lang="ko-KR" altLang="en-US">
              <a:latin typeface="HY강B"/>
              <a:ea typeface="HY강B"/>
            </a:endParaRPr>
          </a:p>
          <a:p>
            <a:pPr marL="342900" indent="-342900">
              <a:defRPr lang="ko-KR" altLang="en-US"/>
            </a:pPr>
            <a:r>
              <a:rPr lang="en-US" altLang="ko-KR">
                <a:latin typeface="HY강B"/>
                <a:ea typeface="HY강B"/>
              </a:rPr>
              <a:t>- </a:t>
            </a:r>
            <a:r>
              <a:rPr lang="ko-KR" altLang="en-US">
                <a:latin typeface="HY강B"/>
                <a:ea typeface="HY강B"/>
              </a:rPr>
              <a:t>실존주의 상담은 상담기법을 활용하는 이론적 접근이라기보다는 상담자가 가지고 있는 인간의 실존적 본질에 대한 이해와 이를 바탕으로 한 상담자의 인간으로서의 태도를 더욱 강조한다</a:t>
            </a:r>
            <a:r>
              <a:rPr lang="en-US" altLang="ko-KR">
                <a:latin typeface="HY강B"/>
                <a:ea typeface="HY강B"/>
              </a:rPr>
              <a:t>. </a:t>
            </a:r>
            <a:r>
              <a:rPr lang="ko-KR" altLang="en-US">
                <a:latin typeface="HY강B"/>
                <a:ea typeface="HY강B"/>
              </a:rPr>
              <a:t>이러한 기법의 사용은 반드시 실존적 관점에서의 상담목표와 상담자 자신과 통합되어야 한다</a:t>
            </a:r>
            <a:r>
              <a:rPr lang="en-US" altLang="ko-KR">
                <a:latin typeface="HY강B"/>
                <a:ea typeface="HY강B"/>
              </a:rPr>
              <a:t>.</a:t>
            </a:r>
            <a:r>
              <a:rPr lang="ko-KR" altLang="en-US">
                <a:latin typeface="HY강B"/>
                <a:ea typeface="HY강B"/>
              </a:rPr>
              <a:t>상담자는 내담자가 자신의 실존적 제한을 자각하고 자신의 선택의 자유와 이에 대한 책임을 가질 수 있도록 하기 위해 내담자에게 제한된 실존과 이를 피하고자 했던 삶의 존재방식들을 직면시키는 기법을 활용할 수 있다</a:t>
            </a:r>
            <a:r>
              <a:rPr lang="en-US" altLang="ko-KR">
                <a:latin typeface="HY강B"/>
                <a:ea typeface="HY강B"/>
              </a:rPr>
              <a:t>.</a:t>
            </a:r>
            <a:endParaRPr lang="en-US" altLang="ko-KR">
              <a:latin typeface="HY강B"/>
              <a:ea typeface="HY강B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918</ep:Words>
  <ep:PresentationFormat>화면 슬라이드 쇼(16:9)</ep:PresentationFormat>
  <ep:Paragraphs>77</ep:Paragraphs>
  <ep:Slides>11</ep:Slides>
  <ep:Notes>2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ep:HeadingPairs>
  <ep:TitlesOfParts>
    <vt:vector size="12" baseType="lpstr">
      <vt:lpstr>Office 테마</vt:lpstr>
      <vt:lpstr>슬라이드 1</vt:lpstr>
      <vt:lpstr>슬라이드 5</vt:lpstr>
      <vt:lpstr>슬라이드 3</vt:lpstr>
      <vt:lpstr>슬라이드 7</vt:lpstr>
      <vt:lpstr>슬라이드 8</vt:lpstr>
      <vt:lpstr>슬라이드 9</vt:lpstr>
      <vt:lpstr>슬라이드 10</vt:lpstr>
      <vt:lpstr>슬라이드 8</vt:lpstr>
      <vt:lpstr>슬라이드 9</vt:lpstr>
      <vt:lpstr>슬라이드 10</vt:lpstr>
      <vt:lpstr>슬라이드 11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2015-12-06T05:21:32.000</dcterms:created>
  <dc:creator>송혜진</dc:creator>
  <cp:lastModifiedBy>덕선이</cp:lastModifiedBy>
  <dcterms:modified xsi:type="dcterms:W3CDTF">2016-11-13T06:59:48.166</dcterms:modified>
  <cp:revision>28</cp:revision>
  <dc:title>PowerPoint 프레젠테이션</dc:title>
  <cp:version>0906.0100.01</cp:version>
</cp:coreProperties>
</file>