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embeddedFontLst>
    <p:embeddedFont>
      <p:font typeface="210 스무살의봄 B" panose="02020603020101020101" pitchFamily="18" charset="-127"/>
      <p:regular r:id="rId24"/>
    </p:embeddedFont>
    <p:embeddedFont>
      <p:font typeface="210 스무살의봄 L" panose="02020603020101020101" pitchFamily="18" charset="-127"/>
      <p:regular r:id="rId25"/>
    </p:embeddedFont>
    <p:embeddedFont>
      <p:font typeface="210 스무살의봄 R" panose="02020603020101020101" pitchFamily="18" charset="-127"/>
      <p:regular r:id="rId26"/>
    </p:embeddedFont>
    <p:embeddedFont>
      <p:font typeface="맑은 고딕" panose="020B0503020000020004" pitchFamily="50" charset="-127"/>
      <p:regular r:id="rId27"/>
      <p:bold r:id="rId2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341C6-D64D-4D84-9B26-B6633E7E0264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79499778-5C95-4CEE-8516-30874598AF90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latin typeface="210 스무살의봄 R" panose="02020603020101020101" pitchFamily="18" charset="-127"/>
              <a:ea typeface="210 스무살의봄 R" panose="02020603020101020101" pitchFamily="18" charset="-127"/>
            </a:rPr>
            <a:t>긍정적인 부분 </a:t>
          </a:r>
          <a:endParaRPr lang="ko-KR" altLang="en-US" sz="4800" dirty="0">
            <a:latin typeface="210 스무살의봄 R" panose="02020603020101020101" pitchFamily="18" charset="-127"/>
            <a:ea typeface="210 스무살의봄 R" panose="02020603020101020101" pitchFamily="18" charset="-127"/>
          </a:endParaRPr>
        </a:p>
      </dgm:t>
    </dgm:pt>
    <dgm:pt modelId="{85678FA5-0203-4C3B-86A6-AFCEB4A90D9D}" type="parTrans" cxnId="{E3E1089C-186D-4F3E-AB23-613465D84077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FDF7AB43-E995-4832-8A4B-1CB8F58DC39A}" type="sibTrans" cxnId="{E3E1089C-186D-4F3E-AB23-613465D84077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A18331E3-3855-485A-A443-1E012821C4C3}">
      <dgm:prSet phldrT="[텍스트]" custT="1"/>
      <dgm:spPr/>
      <dgm:t>
        <a:bodyPr/>
        <a:lstStyle/>
        <a:p>
          <a:pPr latinLnBrk="1"/>
          <a:r>
            <a:rPr lang="ko-KR" altLang="en-US" sz="27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이 이론은 가족과 아동의 교육과       지도에도 지속적으로 영향을 주었을 뿐 아니라 거의 모든 후속 이론에        영향을 주었다</a:t>
          </a:r>
          <a:r>
            <a:rPr lang="en-US" altLang="ko-KR" sz="27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.</a:t>
          </a:r>
          <a:endParaRPr lang="ko-KR" altLang="en-US" sz="2700" dirty="0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4FEE9976-697B-49E8-BC5D-A679DD31E066}" type="parTrans" cxnId="{E3438BF7-7B56-46AE-8CA2-CC5551DA2020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930D0A25-C6A2-4DB7-B864-4D52D79D28D3}" type="sibTrans" cxnId="{E3438BF7-7B56-46AE-8CA2-CC5551DA2020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87A3B084-B7AF-43F4-B10F-3BB6DCF60C58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latin typeface="210 스무살의봄 R" panose="02020603020101020101" pitchFamily="18" charset="-127"/>
              <a:ea typeface="210 스무살의봄 R" panose="02020603020101020101" pitchFamily="18" charset="-127"/>
            </a:rPr>
            <a:t>부정적인 부분 </a:t>
          </a:r>
          <a:endParaRPr lang="ko-KR" altLang="en-US" sz="4800" dirty="0">
            <a:latin typeface="210 스무살의봄 R" panose="02020603020101020101" pitchFamily="18" charset="-127"/>
            <a:ea typeface="210 스무살의봄 R" panose="02020603020101020101" pitchFamily="18" charset="-127"/>
          </a:endParaRPr>
        </a:p>
      </dgm:t>
    </dgm:pt>
    <dgm:pt modelId="{FA6924F3-840B-4DC6-8359-09D5B2BB1152}" type="parTrans" cxnId="{76649F6C-AC31-4B55-98B2-EB810A2C189D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EFF1A265-810B-4392-A6BE-CC2CFC6F1BAD}" type="sibTrans" cxnId="{76649F6C-AC31-4B55-98B2-EB810A2C189D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3B51F8B5-0B8F-4D23-B698-5E13CC1502E3}">
      <dgm:prSet phldrT="[텍스트]" custT="1"/>
      <dgm:spPr/>
      <dgm:t>
        <a:bodyPr/>
        <a:lstStyle/>
        <a:p>
          <a:pPr latinLnBrk="1"/>
          <a:r>
            <a:rPr lang="ko-KR" altLang="en-US" sz="27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수월성의 추구</a:t>
          </a:r>
          <a:r>
            <a:rPr lang="en-US" altLang="ko-KR" sz="27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, </a:t>
          </a:r>
          <a:r>
            <a:rPr lang="ko-KR" altLang="en-US" sz="2700" dirty="0" err="1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열등성</a:t>
          </a:r>
          <a:r>
            <a:rPr lang="en-US" altLang="ko-KR" sz="27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, </a:t>
          </a:r>
          <a:r>
            <a:rPr lang="ko-KR" altLang="en-US" sz="27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허구적 목표 등 개념 정의가 어렵고 용어가 다소      모호하다는 평가를 받는다</a:t>
          </a:r>
          <a:r>
            <a:rPr lang="en-US" altLang="ko-KR" sz="27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rPr>
            <a:t>.</a:t>
          </a:r>
          <a:endParaRPr lang="ko-KR" altLang="en-US" sz="2700" dirty="0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F9F50C79-8A7D-40E9-952E-357A5C6302C6}" type="parTrans" cxnId="{B5AB218F-B09E-4A25-B01B-007B955C8ADC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02582BD1-28AB-465B-A310-2AA7D133AD12}" type="sibTrans" cxnId="{B5AB218F-B09E-4A25-B01B-007B955C8ADC}">
      <dgm:prSet/>
      <dgm:spPr/>
      <dgm:t>
        <a:bodyPr/>
        <a:lstStyle/>
        <a:p>
          <a:pPr latinLnBrk="1"/>
          <a:endParaRPr lang="ko-KR" altLang="en-US">
            <a:latin typeface="210 스무살의봄 L" panose="02020603020101020101" pitchFamily="18" charset="-127"/>
            <a:ea typeface="210 스무살의봄 L" panose="02020603020101020101" pitchFamily="18" charset="-127"/>
          </a:endParaRPr>
        </a:p>
      </dgm:t>
    </dgm:pt>
    <dgm:pt modelId="{AEFD6543-B718-498A-9CCD-B50BFB54349E}" type="pres">
      <dgm:prSet presAssocID="{32B341C6-D64D-4D84-9B26-B6633E7E026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233563-F9B1-4384-9FBB-BC5D05A1F562}" type="pres">
      <dgm:prSet presAssocID="{79499778-5C95-4CEE-8516-30874598AF90}" presName="linNode" presStyleCnt="0"/>
      <dgm:spPr/>
    </dgm:pt>
    <dgm:pt modelId="{0695EB5B-CE7F-4C7E-8CD7-13C0033E2FA2}" type="pres">
      <dgm:prSet presAssocID="{79499778-5C95-4CEE-8516-30874598AF90}" presName="parentShp" presStyleLbl="node1" presStyleIdx="0" presStyleCnt="2" custScaleY="12237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C57F4F7-752B-4724-BE93-A90DFFCD40C9}" type="pres">
      <dgm:prSet presAssocID="{79499778-5C95-4CEE-8516-30874598AF90}" presName="childShp" presStyleLbl="bgAccFollowNode1" presStyleIdx="0" presStyleCnt="2" custScaleY="14176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B618A9-3502-4AA3-96F5-0F9BEDAF76C2}" type="pres">
      <dgm:prSet presAssocID="{FDF7AB43-E995-4832-8A4B-1CB8F58DC39A}" presName="spacing" presStyleCnt="0"/>
      <dgm:spPr/>
    </dgm:pt>
    <dgm:pt modelId="{24667116-D344-42FA-892C-91D9636E20F0}" type="pres">
      <dgm:prSet presAssocID="{87A3B084-B7AF-43F4-B10F-3BB6DCF60C58}" presName="linNode" presStyleCnt="0"/>
      <dgm:spPr/>
    </dgm:pt>
    <dgm:pt modelId="{41BFFDFE-A3CE-4857-80C1-616B1DEE8359}" type="pres">
      <dgm:prSet presAssocID="{87A3B084-B7AF-43F4-B10F-3BB6DCF60C58}" presName="parentShp" presStyleLbl="node1" presStyleIdx="1" presStyleCnt="2" custScaleY="11359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29BF1F-9D3F-44BF-A8FD-9123779CD945}" type="pres">
      <dgm:prSet presAssocID="{87A3B084-B7AF-43F4-B10F-3BB6DCF60C58}" presName="childShp" presStyleLbl="bgAccFollowNode1" presStyleIdx="1" presStyleCnt="2" custScaleY="13923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0469F1E-5819-4B67-8B61-06CBF891D4AA}" type="presOf" srcId="{A18331E3-3855-485A-A443-1E012821C4C3}" destId="{BC57F4F7-752B-4724-BE93-A90DFFCD40C9}" srcOrd="0" destOrd="0" presId="urn:microsoft.com/office/officeart/2005/8/layout/vList6"/>
    <dgm:cxn modelId="{B5AB218F-B09E-4A25-B01B-007B955C8ADC}" srcId="{87A3B084-B7AF-43F4-B10F-3BB6DCF60C58}" destId="{3B51F8B5-0B8F-4D23-B698-5E13CC1502E3}" srcOrd="0" destOrd="0" parTransId="{F9F50C79-8A7D-40E9-952E-357A5C6302C6}" sibTransId="{02582BD1-28AB-465B-A310-2AA7D133AD12}"/>
    <dgm:cxn modelId="{E3E1089C-186D-4F3E-AB23-613465D84077}" srcId="{32B341C6-D64D-4D84-9B26-B6633E7E0264}" destId="{79499778-5C95-4CEE-8516-30874598AF90}" srcOrd="0" destOrd="0" parTransId="{85678FA5-0203-4C3B-86A6-AFCEB4A90D9D}" sibTransId="{FDF7AB43-E995-4832-8A4B-1CB8F58DC39A}"/>
    <dgm:cxn modelId="{C92D848F-771B-404C-A167-82DBDB24048F}" type="presOf" srcId="{79499778-5C95-4CEE-8516-30874598AF90}" destId="{0695EB5B-CE7F-4C7E-8CD7-13C0033E2FA2}" srcOrd="0" destOrd="0" presId="urn:microsoft.com/office/officeart/2005/8/layout/vList6"/>
    <dgm:cxn modelId="{5C2C4506-B3D8-4474-81CA-F7C2B71A9E32}" type="presOf" srcId="{87A3B084-B7AF-43F4-B10F-3BB6DCF60C58}" destId="{41BFFDFE-A3CE-4857-80C1-616B1DEE8359}" srcOrd="0" destOrd="0" presId="urn:microsoft.com/office/officeart/2005/8/layout/vList6"/>
    <dgm:cxn modelId="{0D626652-9A45-4AC3-ABBA-E5EC4644FFA2}" type="presOf" srcId="{3B51F8B5-0B8F-4D23-B698-5E13CC1502E3}" destId="{2729BF1F-9D3F-44BF-A8FD-9123779CD945}" srcOrd="0" destOrd="0" presId="urn:microsoft.com/office/officeart/2005/8/layout/vList6"/>
    <dgm:cxn modelId="{E3438BF7-7B56-46AE-8CA2-CC5551DA2020}" srcId="{79499778-5C95-4CEE-8516-30874598AF90}" destId="{A18331E3-3855-485A-A443-1E012821C4C3}" srcOrd="0" destOrd="0" parTransId="{4FEE9976-697B-49E8-BC5D-A679DD31E066}" sibTransId="{930D0A25-C6A2-4DB7-B864-4D52D79D28D3}"/>
    <dgm:cxn modelId="{76649F6C-AC31-4B55-98B2-EB810A2C189D}" srcId="{32B341C6-D64D-4D84-9B26-B6633E7E0264}" destId="{87A3B084-B7AF-43F4-B10F-3BB6DCF60C58}" srcOrd="1" destOrd="0" parTransId="{FA6924F3-840B-4DC6-8359-09D5B2BB1152}" sibTransId="{EFF1A265-810B-4392-A6BE-CC2CFC6F1BAD}"/>
    <dgm:cxn modelId="{301CF077-DA60-452B-A040-7933688605AB}" type="presOf" srcId="{32B341C6-D64D-4D84-9B26-B6633E7E0264}" destId="{AEFD6543-B718-498A-9CCD-B50BFB54349E}" srcOrd="0" destOrd="0" presId="urn:microsoft.com/office/officeart/2005/8/layout/vList6"/>
    <dgm:cxn modelId="{D0BD97B6-1372-4AED-96DC-46B86D5A853B}" type="presParOf" srcId="{AEFD6543-B718-498A-9CCD-B50BFB54349E}" destId="{9A233563-F9B1-4384-9FBB-BC5D05A1F562}" srcOrd="0" destOrd="0" presId="urn:microsoft.com/office/officeart/2005/8/layout/vList6"/>
    <dgm:cxn modelId="{5DEFC643-9AC0-428E-8B2B-38B5DEA7C1D3}" type="presParOf" srcId="{9A233563-F9B1-4384-9FBB-BC5D05A1F562}" destId="{0695EB5B-CE7F-4C7E-8CD7-13C0033E2FA2}" srcOrd="0" destOrd="0" presId="urn:microsoft.com/office/officeart/2005/8/layout/vList6"/>
    <dgm:cxn modelId="{DB08C580-9AC1-42A9-B275-0611F4565C59}" type="presParOf" srcId="{9A233563-F9B1-4384-9FBB-BC5D05A1F562}" destId="{BC57F4F7-752B-4724-BE93-A90DFFCD40C9}" srcOrd="1" destOrd="0" presId="urn:microsoft.com/office/officeart/2005/8/layout/vList6"/>
    <dgm:cxn modelId="{E55C8856-9BC5-41D7-A370-4EF48BC674BE}" type="presParOf" srcId="{AEFD6543-B718-498A-9CCD-B50BFB54349E}" destId="{00B618A9-3502-4AA3-96F5-0F9BEDAF76C2}" srcOrd="1" destOrd="0" presId="urn:microsoft.com/office/officeart/2005/8/layout/vList6"/>
    <dgm:cxn modelId="{058338FF-DDF8-4AEA-81D6-A002A8468BFF}" type="presParOf" srcId="{AEFD6543-B718-498A-9CCD-B50BFB54349E}" destId="{24667116-D344-42FA-892C-91D9636E20F0}" srcOrd="2" destOrd="0" presId="urn:microsoft.com/office/officeart/2005/8/layout/vList6"/>
    <dgm:cxn modelId="{581DA142-7FE3-4664-81ED-BD50CA1A395D}" type="presParOf" srcId="{24667116-D344-42FA-892C-91D9636E20F0}" destId="{41BFFDFE-A3CE-4857-80C1-616B1DEE8359}" srcOrd="0" destOrd="0" presId="urn:microsoft.com/office/officeart/2005/8/layout/vList6"/>
    <dgm:cxn modelId="{3C41FD93-77A1-4665-9ABF-17EA1A685461}" type="presParOf" srcId="{24667116-D344-42FA-892C-91D9636E20F0}" destId="{2729BF1F-9D3F-44BF-A8FD-9123779CD94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892CA-3502-4518-853B-E22A4364FCBD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560-83C0-4040-88E7-E8119803AF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14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47DAD-7D08-4C71-B750-D4B935B5BF4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248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근거하기 때문이다</a:t>
            </a:r>
            <a:r>
              <a:rPr lang="en-US" altLang="ko-KR" dirty="0" smtClean="0"/>
              <a:t>.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그 다음</a:t>
            </a:r>
            <a:endParaRPr lang="en-US" altLang="ko-KR" baseline="0" dirty="0" smtClean="0"/>
          </a:p>
          <a:p>
            <a:endParaRPr lang="en-US" altLang="ko-KR" baseline="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1200" dirty="0" err="1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아들러에게</a:t>
            </a: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사회는 인간으로 하여금 소속감을 갖게 만들고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</a:t>
            </a: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자신의 문제를 직면하고 다룰 수 있는 용기를 갖게 만드는 장이다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47DAD-7D08-4C71-B750-D4B935B5BF48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8801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주장한다</a:t>
            </a:r>
            <a:r>
              <a:rPr lang="en-US" altLang="ko-KR" dirty="0" smtClean="0"/>
              <a:t>.</a:t>
            </a:r>
            <a:r>
              <a:rPr lang="en-US" altLang="ko-KR" baseline="0" dirty="0" smtClean="0"/>
              <a:t> +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인간은 능동적인 존재이기 때문에 자신의 삶을 계획하고 생활방식을 선택 및 결정하는 노력이 가능하다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47DAD-7D08-4C71-B750-D4B935B5BF48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8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부정적인 부분 이후 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: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그러니 이런 개념들을 지속적인 연구아래 명료하게 정리할 필요가 있다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또 인간의 성장의 중요성에 대해 언급하고 있으나 발달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학습에 대한 이론이 없다는 것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r>
              <a:rPr lang="ko-KR" altLang="en-US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이점이 한계이다</a:t>
            </a:r>
            <a:r>
              <a:rPr lang="en-US" altLang="ko-KR" sz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47DAD-7D08-4C71-B750-D4B935B5BF48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43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484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928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990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6822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592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090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6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617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803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65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2817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7436-F331-4172-A12E-1ABE0802DDD9}" type="datetimeFigureOut">
              <a:rPr lang="ko-KR" altLang="en-US" smtClean="0"/>
              <a:t>2016-09-28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4E3E4-43E0-4396-98B8-2955CBAD7D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409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daum.net/jsh2708/7861906" TargetMode="External"/><Relationship Id="rId7" Type="http://schemas.openxmlformats.org/officeDocument/2006/relationships/hyperlink" Target="http://www.wtable.net/recipe/pAoyqaxTDejiaMswYuzys6pt" TargetMode="External"/><Relationship Id="rId2" Type="http://schemas.openxmlformats.org/officeDocument/2006/relationships/hyperlink" Target="http://blog.naver.com/jiyeon4847?Redirect=Log&amp;logNo=22018586800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reamstime.com/stock-photos-metallic-off-button-led-lights-image23938303" TargetMode="External"/><Relationship Id="rId5" Type="http://schemas.openxmlformats.org/officeDocument/2006/relationships/hyperlink" Target="http://freeview.mireene.co.kr/bbs/board.php?bo_table=e005&amp;wr_id=16" TargetMode="External"/><Relationship Id="rId4" Type="http://schemas.openxmlformats.org/officeDocument/2006/relationships/hyperlink" Target="http://ryeo0416.blog.me/140151451802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/>
        </p:nvSpPr>
        <p:spPr>
          <a:xfrm>
            <a:off x="0" y="0"/>
            <a:ext cx="9144000" cy="2276872"/>
          </a:xfrm>
          <a:prstGeom prst="rect">
            <a:avLst/>
          </a:prstGeom>
          <a:solidFill>
            <a:srgbClr val="F7F4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0" y="2276872"/>
            <a:ext cx="9144000" cy="458112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30302" y="988783"/>
            <a:ext cx="6336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dirty="0">
                <a:ln w="18415" cmpd="sng">
                  <a:noFill/>
                  <a:prstDash val="solid"/>
                </a:ln>
                <a:solidFill>
                  <a:srgbClr val="663300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Adler</a:t>
            </a:r>
            <a:r>
              <a:rPr lang="ko-KR" altLang="en-US" sz="7200" dirty="0">
                <a:ln w="18415" cmpd="sng">
                  <a:noFill/>
                  <a:prstDash val="solid"/>
                </a:ln>
                <a:solidFill>
                  <a:srgbClr val="663300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의 개인 심리학</a:t>
            </a:r>
          </a:p>
        </p:txBody>
      </p:sp>
      <p:grpSp>
        <p:nvGrpSpPr>
          <p:cNvPr id="12" name="그룹 11"/>
          <p:cNvGrpSpPr/>
          <p:nvPr/>
        </p:nvGrpSpPr>
        <p:grpSpPr>
          <a:xfrm>
            <a:off x="3956994" y="3364423"/>
            <a:ext cx="1440160" cy="1880487"/>
            <a:chOff x="3851920" y="3420721"/>
            <a:chExt cx="1440160" cy="1880487"/>
          </a:xfrm>
        </p:grpSpPr>
        <p:sp>
          <p:nvSpPr>
            <p:cNvPr id="8" name="타원 7"/>
            <p:cNvSpPr/>
            <p:nvPr/>
          </p:nvSpPr>
          <p:spPr>
            <a:xfrm>
              <a:off x="3851920" y="3420721"/>
              <a:ext cx="1440160" cy="144016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4247964" y="4560895"/>
              <a:ext cx="648072" cy="4457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4247964" y="5085184"/>
              <a:ext cx="648072" cy="11143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1" name="타원 10"/>
            <p:cNvSpPr/>
            <p:nvPr/>
          </p:nvSpPr>
          <p:spPr>
            <a:xfrm>
              <a:off x="4427984" y="5085184"/>
              <a:ext cx="288032" cy="216024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sp>
        <p:nvSpPr>
          <p:cNvPr id="19" name="모서리가 둥근 직사각형 18"/>
          <p:cNvSpPr/>
          <p:nvPr/>
        </p:nvSpPr>
        <p:spPr>
          <a:xfrm>
            <a:off x="3263928" y="3861048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22"/>
          <p:cNvSpPr/>
          <p:nvPr/>
        </p:nvSpPr>
        <p:spPr>
          <a:xfrm rot="2700000">
            <a:off x="3508083" y="3150208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24" name="모서리가 둥근 직사각형 23"/>
          <p:cNvSpPr/>
          <p:nvPr/>
        </p:nvSpPr>
        <p:spPr>
          <a:xfrm rot="5400000">
            <a:off x="4461050" y="2960948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모서리가 둥근 직사각형 24"/>
          <p:cNvSpPr/>
          <p:nvPr/>
        </p:nvSpPr>
        <p:spPr>
          <a:xfrm>
            <a:off x="5644001" y="3897052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모서리가 둥근 직사각형 25"/>
          <p:cNvSpPr/>
          <p:nvPr/>
        </p:nvSpPr>
        <p:spPr>
          <a:xfrm rot="8100000">
            <a:off x="5245957" y="3139159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모서리가 둥근 직사각형 26"/>
          <p:cNvSpPr/>
          <p:nvPr/>
        </p:nvSpPr>
        <p:spPr>
          <a:xfrm>
            <a:off x="3271545" y="3853134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모서리가 둥근 직사각형 27"/>
          <p:cNvSpPr/>
          <p:nvPr/>
        </p:nvSpPr>
        <p:spPr>
          <a:xfrm rot="2700000">
            <a:off x="3515700" y="3142294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29" name="모서리가 둥근 직사각형 28"/>
          <p:cNvSpPr/>
          <p:nvPr/>
        </p:nvSpPr>
        <p:spPr>
          <a:xfrm rot="5400000">
            <a:off x="4468667" y="2953034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모서리가 둥근 직사각형 29"/>
          <p:cNvSpPr/>
          <p:nvPr/>
        </p:nvSpPr>
        <p:spPr>
          <a:xfrm>
            <a:off x="5651618" y="3889138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모서리가 둥근 직사각형 30"/>
          <p:cNvSpPr/>
          <p:nvPr/>
        </p:nvSpPr>
        <p:spPr>
          <a:xfrm rot="8100000">
            <a:off x="5253574" y="3131245"/>
            <a:ext cx="432048" cy="7200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95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</a:t>
            </a:r>
            <a:r>
              <a:rPr lang="en-US" altLang="ko-KR" sz="36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)</a:t>
            </a:r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생활양</a:t>
            </a:r>
            <a:r>
              <a:rPr lang="ko-KR" altLang="en-US" sz="36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식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539552" y="1916832"/>
            <a:ext cx="8035429" cy="4660912"/>
            <a:chOff x="755576" y="1771071"/>
            <a:chExt cx="7819405" cy="4806673"/>
          </a:xfrm>
        </p:grpSpPr>
        <p:sp>
          <p:nvSpPr>
            <p:cNvPr id="20" name="자유형 19"/>
            <p:cNvSpPr/>
            <p:nvPr/>
          </p:nvSpPr>
          <p:spPr>
            <a:xfrm>
              <a:off x="5364098" y="4240312"/>
              <a:ext cx="3210883" cy="2337432"/>
            </a:xfrm>
            <a:custGeom>
              <a:avLst/>
              <a:gdLst>
                <a:gd name="connsiteX0" fmla="*/ 0 w 3210883"/>
                <a:gd name="connsiteY0" fmla="*/ 210828 h 2108281"/>
                <a:gd name="connsiteX1" fmla="*/ 210828 w 3210883"/>
                <a:gd name="connsiteY1" fmla="*/ 0 h 2108281"/>
                <a:gd name="connsiteX2" fmla="*/ 3000055 w 3210883"/>
                <a:gd name="connsiteY2" fmla="*/ 0 h 2108281"/>
                <a:gd name="connsiteX3" fmla="*/ 3210883 w 3210883"/>
                <a:gd name="connsiteY3" fmla="*/ 210828 h 2108281"/>
                <a:gd name="connsiteX4" fmla="*/ 3210883 w 3210883"/>
                <a:gd name="connsiteY4" fmla="*/ 1897453 h 2108281"/>
                <a:gd name="connsiteX5" fmla="*/ 3000055 w 3210883"/>
                <a:gd name="connsiteY5" fmla="*/ 2108281 h 2108281"/>
                <a:gd name="connsiteX6" fmla="*/ 210828 w 3210883"/>
                <a:gd name="connsiteY6" fmla="*/ 2108281 h 2108281"/>
                <a:gd name="connsiteX7" fmla="*/ 0 w 3210883"/>
                <a:gd name="connsiteY7" fmla="*/ 1897453 h 2108281"/>
                <a:gd name="connsiteX8" fmla="*/ 0 w 3210883"/>
                <a:gd name="connsiteY8" fmla="*/ 210828 h 210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10883" h="2108281">
                  <a:moveTo>
                    <a:pt x="0" y="210828"/>
                  </a:moveTo>
                  <a:cubicBezTo>
                    <a:pt x="0" y="94391"/>
                    <a:pt x="94391" y="0"/>
                    <a:pt x="210828" y="0"/>
                  </a:cubicBezTo>
                  <a:lnTo>
                    <a:pt x="3000055" y="0"/>
                  </a:lnTo>
                  <a:cubicBezTo>
                    <a:pt x="3116492" y="0"/>
                    <a:pt x="3210883" y="94391"/>
                    <a:pt x="3210883" y="210828"/>
                  </a:cubicBezTo>
                  <a:lnTo>
                    <a:pt x="3210883" y="1897453"/>
                  </a:lnTo>
                  <a:cubicBezTo>
                    <a:pt x="3210883" y="2013890"/>
                    <a:pt x="3116492" y="2108281"/>
                    <a:pt x="3000055" y="2108281"/>
                  </a:cubicBezTo>
                  <a:lnTo>
                    <a:pt x="210828" y="2108281"/>
                  </a:lnTo>
                  <a:cubicBezTo>
                    <a:pt x="94391" y="2108281"/>
                    <a:pt x="0" y="2013890"/>
                    <a:pt x="0" y="1897453"/>
                  </a:cubicBezTo>
                  <a:lnTo>
                    <a:pt x="0" y="210828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-127231"/>
                <a:satOff val="5670"/>
                <a:lumOff val="792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16257" tIns="152992" rIns="152992" bIns="680063" numCol="1" spcCol="1270" anchor="t" anchorCtr="0">
              <a:noAutofit/>
            </a:bodyPr>
            <a:lstStyle/>
            <a:p>
              <a:pPr marL="0" lvl="1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  <a:p>
              <a:pPr marL="0" lvl="1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6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심리적으로 </a:t>
              </a:r>
              <a:endPara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  <a:p>
              <a:pPr marL="0" lvl="1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6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건강한 사람</a:t>
              </a:r>
            </a:p>
            <a:p>
              <a:pPr marL="0" lvl="1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altLang="ko-KR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9" name="자유형 18"/>
            <p:cNvSpPr/>
            <p:nvPr/>
          </p:nvSpPr>
          <p:spPr>
            <a:xfrm>
              <a:off x="755576" y="4240312"/>
              <a:ext cx="2981803" cy="2306820"/>
            </a:xfrm>
            <a:custGeom>
              <a:avLst/>
              <a:gdLst>
                <a:gd name="connsiteX0" fmla="*/ 0 w 2981803"/>
                <a:gd name="connsiteY0" fmla="*/ 210828 h 2108281"/>
                <a:gd name="connsiteX1" fmla="*/ 210828 w 2981803"/>
                <a:gd name="connsiteY1" fmla="*/ 0 h 2108281"/>
                <a:gd name="connsiteX2" fmla="*/ 2770975 w 2981803"/>
                <a:gd name="connsiteY2" fmla="*/ 0 h 2108281"/>
                <a:gd name="connsiteX3" fmla="*/ 2981803 w 2981803"/>
                <a:gd name="connsiteY3" fmla="*/ 210828 h 2108281"/>
                <a:gd name="connsiteX4" fmla="*/ 2981803 w 2981803"/>
                <a:gd name="connsiteY4" fmla="*/ 1897453 h 2108281"/>
                <a:gd name="connsiteX5" fmla="*/ 2770975 w 2981803"/>
                <a:gd name="connsiteY5" fmla="*/ 2108281 h 2108281"/>
                <a:gd name="connsiteX6" fmla="*/ 210828 w 2981803"/>
                <a:gd name="connsiteY6" fmla="*/ 2108281 h 2108281"/>
                <a:gd name="connsiteX7" fmla="*/ 0 w 2981803"/>
                <a:gd name="connsiteY7" fmla="*/ 1897453 h 2108281"/>
                <a:gd name="connsiteX8" fmla="*/ 0 w 2981803"/>
                <a:gd name="connsiteY8" fmla="*/ 210828 h 210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803" h="2108281">
                  <a:moveTo>
                    <a:pt x="0" y="210828"/>
                  </a:moveTo>
                  <a:cubicBezTo>
                    <a:pt x="0" y="94391"/>
                    <a:pt x="94391" y="0"/>
                    <a:pt x="210828" y="0"/>
                  </a:cubicBezTo>
                  <a:lnTo>
                    <a:pt x="2770975" y="0"/>
                  </a:lnTo>
                  <a:cubicBezTo>
                    <a:pt x="2887412" y="0"/>
                    <a:pt x="2981803" y="94391"/>
                    <a:pt x="2981803" y="210828"/>
                  </a:cubicBezTo>
                  <a:lnTo>
                    <a:pt x="2981803" y="1897453"/>
                  </a:lnTo>
                  <a:cubicBezTo>
                    <a:pt x="2981803" y="2013890"/>
                    <a:pt x="2887412" y="2108281"/>
                    <a:pt x="2770975" y="2108281"/>
                  </a:cubicBezTo>
                  <a:lnTo>
                    <a:pt x="210828" y="2108281"/>
                  </a:lnTo>
                  <a:cubicBezTo>
                    <a:pt x="94391" y="2108281"/>
                    <a:pt x="0" y="2013890"/>
                    <a:pt x="0" y="1897453"/>
                  </a:cubicBezTo>
                  <a:lnTo>
                    <a:pt x="0" y="210828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8232" tIns="168232" rIns="1062773" bIns="695303" numCol="1" spcCol="1270" anchor="t" anchorCtr="0">
              <a:noAutofit/>
            </a:bodyPr>
            <a:lstStyle/>
            <a:p>
              <a:pPr marL="0" lvl="1" algn="ctr" defTabSz="14224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사회적 </a:t>
              </a:r>
              <a:r>
                <a:rPr lang="ko-KR" altLang="en-US" sz="3200" dirty="0" err="1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관심도적고</a:t>
              </a:r>
              <a:r>
                <a:rPr lang="ko-KR" altLang="en-US" sz="3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인생에 </a:t>
              </a:r>
              <a:endParaRPr lang="en-US" altLang="ko-KR" sz="3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  <a:p>
              <a:pPr marL="0" lvl="1" algn="ctr" defTabSz="14224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참여하는 활동도 </a:t>
              </a:r>
              <a:r>
                <a:rPr lang="ko-KR" altLang="en-US" sz="3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하지 않음</a:t>
              </a:r>
              <a:endParaRPr lang="ko-KR" altLang="en-US" sz="44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  <a:p>
              <a:pPr marL="0" lvl="1" algn="ctr" defTabSz="14224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o-KR" altLang="en-US" sz="32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6" name="자유형 5"/>
            <p:cNvSpPr/>
            <p:nvPr/>
          </p:nvSpPr>
          <p:spPr>
            <a:xfrm>
              <a:off x="5364098" y="1771071"/>
              <a:ext cx="3210883" cy="2108281"/>
            </a:xfrm>
            <a:custGeom>
              <a:avLst/>
              <a:gdLst>
                <a:gd name="connsiteX0" fmla="*/ 0 w 3210883"/>
                <a:gd name="connsiteY0" fmla="*/ 210828 h 2108281"/>
                <a:gd name="connsiteX1" fmla="*/ 210828 w 3210883"/>
                <a:gd name="connsiteY1" fmla="*/ 0 h 2108281"/>
                <a:gd name="connsiteX2" fmla="*/ 3000055 w 3210883"/>
                <a:gd name="connsiteY2" fmla="*/ 0 h 2108281"/>
                <a:gd name="connsiteX3" fmla="*/ 3210883 w 3210883"/>
                <a:gd name="connsiteY3" fmla="*/ 210828 h 2108281"/>
                <a:gd name="connsiteX4" fmla="*/ 3210883 w 3210883"/>
                <a:gd name="connsiteY4" fmla="*/ 1897453 h 2108281"/>
                <a:gd name="connsiteX5" fmla="*/ 3000055 w 3210883"/>
                <a:gd name="connsiteY5" fmla="*/ 2108281 h 2108281"/>
                <a:gd name="connsiteX6" fmla="*/ 210828 w 3210883"/>
                <a:gd name="connsiteY6" fmla="*/ 2108281 h 2108281"/>
                <a:gd name="connsiteX7" fmla="*/ 0 w 3210883"/>
                <a:gd name="connsiteY7" fmla="*/ 1897453 h 2108281"/>
                <a:gd name="connsiteX8" fmla="*/ 0 w 3210883"/>
                <a:gd name="connsiteY8" fmla="*/ 210828 h 210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10883" h="2108281">
                  <a:moveTo>
                    <a:pt x="0" y="210828"/>
                  </a:moveTo>
                  <a:cubicBezTo>
                    <a:pt x="0" y="94391"/>
                    <a:pt x="94391" y="0"/>
                    <a:pt x="210828" y="0"/>
                  </a:cubicBezTo>
                  <a:lnTo>
                    <a:pt x="3000055" y="0"/>
                  </a:lnTo>
                  <a:cubicBezTo>
                    <a:pt x="3116492" y="0"/>
                    <a:pt x="3210883" y="94391"/>
                    <a:pt x="3210883" y="210828"/>
                  </a:cubicBezTo>
                  <a:lnTo>
                    <a:pt x="3210883" y="1897453"/>
                  </a:lnTo>
                  <a:cubicBezTo>
                    <a:pt x="3210883" y="2013890"/>
                    <a:pt x="3116492" y="2108281"/>
                    <a:pt x="3000055" y="2108281"/>
                  </a:cubicBezTo>
                  <a:lnTo>
                    <a:pt x="210828" y="2108281"/>
                  </a:lnTo>
                  <a:cubicBezTo>
                    <a:pt x="94391" y="2108281"/>
                    <a:pt x="0" y="2013890"/>
                    <a:pt x="0" y="1897453"/>
                  </a:cubicBezTo>
                  <a:lnTo>
                    <a:pt x="0" y="210828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-127231"/>
                <a:satOff val="5670"/>
                <a:lumOff val="7926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16257" tIns="152992" rIns="152992" bIns="680063" numCol="1" spcCol="1270" anchor="t" anchorCtr="0">
              <a:noAutofit/>
            </a:bodyPr>
            <a:lstStyle/>
            <a:p>
              <a:pPr marL="0" lvl="1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다른 </a:t>
              </a:r>
              <a:r>
                <a:rPr lang="ko-KR" altLang="en-US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사람에게 </a:t>
              </a:r>
              <a:r>
                <a:rPr lang="ko-KR" altLang="en-US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의존하여 </a:t>
              </a:r>
              <a:r>
                <a:rPr lang="ko-KR" altLang="en-US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자신의 </a:t>
              </a:r>
              <a:r>
                <a:rPr lang="ko-KR" altLang="en-US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욕구를 충족하는</a:t>
              </a:r>
              <a:endParaRPr lang="en-US" altLang="ko-KR" sz="3200" kern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  <a:p>
              <a:pPr marL="0" lvl="1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사람</a:t>
              </a:r>
              <a:endParaRPr lang="ko-KR" altLang="en-US" sz="32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  <a:p>
              <a:pPr marL="285750" lvl="1" indent="-285750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altLang="ko-KR" sz="32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0" name="자유형 9"/>
            <p:cNvSpPr/>
            <p:nvPr/>
          </p:nvSpPr>
          <p:spPr>
            <a:xfrm>
              <a:off x="755576" y="1774559"/>
              <a:ext cx="2981803" cy="2108281"/>
            </a:xfrm>
            <a:custGeom>
              <a:avLst/>
              <a:gdLst>
                <a:gd name="connsiteX0" fmla="*/ 0 w 2981803"/>
                <a:gd name="connsiteY0" fmla="*/ 210828 h 2108281"/>
                <a:gd name="connsiteX1" fmla="*/ 210828 w 2981803"/>
                <a:gd name="connsiteY1" fmla="*/ 0 h 2108281"/>
                <a:gd name="connsiteX2" fmla="*/ 2770975 w 2981803"/>
                <a:gd name="connsiteY2" fmla="*/ 0 h 2108281"/>
                <a:gd name="connsiteX3" fmla="*/ 2981803 w 2981803"/>
                <a:gd name="connsiteY3" fmla="*/ 210828 h 2108281"/>
                <a:gd name="connsiteX4" fmla="*/ 2981803 w 2981803"/>
                <a:gd name="connsiteY4" fmla="*/ 1897453 h 2108281"/>
                <a:gd name="connsiteX5" fmla="*/ 2770975 w 2981803"/>
                <a:gd name="connsiteY5" fmla="*/ 2108281 h 2108281"/>
                <a:gd name="connsiteX6" fmla="*/ 210828 w 2981803"/>
                <a:gd name="connsiteY6" fmla="*/ 2108281 h 2108281"/>
                <a:gd name="connsiteX7" fmla="*/ 0 w 2981803"/>
                <a:gd name="connsiteY7" fmla="*/ 1897453 h 2108281"/>
                <a:gd name="connsiteX8" fmla="*/ 0 w 2981803"/>
                <a:gd name="connsiteY8" fmla="*/ 210828 h 210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803" h="2108281">
                  <a:moveTo>
                    <a:pt x="0" y="210828"/>
                  </a:moveTo>
                  <a:cubicBezTo>
                    <a:pt x="0" y="94391"/>
                    <a:pt x="94391" y="0"/>
                    <a:pt x="210828" y="0"/>
                  </a:cubicBezTo>
                  <a:lnTo>
                    <a:pt x="2770975" y="0"/>
                  </a:lnTo>
                  <a:cubicBezTo>
                    <a:pt x="2887412" y="0"/>
                    <a:pt x="2981803" y="94391"/>
                    <a:pt x="2981803" y="210828"/>
                  </a:cubicBezTo>
                  <a:lnTo>
                    <a:pt x="2981803" y="1897453"/>
                  </a:lnTo>
                  <a:cubicBezTo>
                    <a:pt x="2981803" y="2013890"/>
                    <a:pt x="2887412" y="2108281"/>
                    <a:pt x="2770975" y="2108281"/>
                  </a:cubicBezTo>
                  <a:lnTo>
                    <a:pt x="210828" y="2108281"/>
                  </a:lnTo>
                  <a:cubicBezTo>
                    <a:pt x="94391" y="2108281"/>
                    <a:pt x="0" y="2013890"/>
                    <a:pt x="0" y="1897453"/>
                  </a:cubicBezTo>
                  <a:lnTo>
                    <a:pt x="0" y="210828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8232" tIns="168232" rIns="1062773" bIns="695303" numCol="1" spcCol="1270" anchor="t" anchorCtr="0">
              <a:noAutofit/>
            </a:bodyPr>
            <a:lstStyle/>
            <a:p>
              <a:pPr marL="0" lvl="1" algn="ctr" defTabSz="14224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altLang="ko-KR" sz="1050" kern="1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  <a:p>
              <a:pPr marL="0" lvl="1" algn="ctr" defTabSz="14224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6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독단적</a:t>
              </a:r>
              <a:r>
                <a:rPr lang="en-US" altLang="ko-KR" sz="36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,</a:t>
              </a:r>
              <a:r>
                <a:rPr lang="ko-KR" altLang="en-US" sz="36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공격적</a:t>
              </a:r>
              <a:r>
                <a:rPr lang="en-US" altLang="ko-KR" sz="36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, </a:t>
              </a:r>
            </a:p>
            <a:p>
              <a:pPr marL="0" lvl="1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36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활동적</a:t>
              </a:r>
              <a:endParaRPr lang="ko-KR" altLang="en-US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1" name="자유형 10"/>
            <p:cNvSpPr/>
            <p:nvPr/>
          </p:nvSpPr>
          <p:spPr>
            <a:xfrm>
              <a:off x="2543010" y="1910355"/>
              <a:ext cx="2088761" cy="2088761"/>
            </a:xfrm>
            <a:custGeom>
              <a:avLst/>
              <a:gdLst>
                <a:gd name="connsiteX0" fmla="*/ 0 w 2088761"/>
                <a:gd name="connsiteY0" fmla="*/ 2088761 h 2088761"/>
                <a:gd name="connsiteX1" fmla="*/ 2088761 w 2088761"/>
                <a:gd name="connsiteY1" fmla="*/ 0 h 2088761"/>
                <a:gd name="connsiteX2" fmla="*/ 2088761 w 2088761"/>
                <a:gd name="connsiteY2" fmla="*/ 2088761 h 2088761"/>
                <a:gd name="connsiteX3" fmla="*/ 0 w 2088761"/>
                <a:gd name="connsiteY3" fmla="*/ 2088761 h 2088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8761" h="2088761">
                  <a:moveTo>
                    <a:pt x="0" y="2088761"/>
                  </a:moveTo>
                  <a:cubicBezTo>
                    <a:pt x="0" y="935170"/>
                    <a:pt x="935170" y="0"/>
                    <a:pt x="2088761" y="0"/>
                  </a:cubicBezTo>
                  <a:lnTo>
                    <a:pt x="2088761" y="2088761"/>
                  </a:lnTo>
                  <a:lnTo>
                    <a:pt x="0" y="208876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7816" tIns="867816" rIns="256032" bIns="256032" numCol="1" spcCol="1270" anchor="ctr" anchorCtr="0">
              <a:noAutofit/>
            </a:bodyPr>
            <a:lstStyle/>
            <a:p>
              <a:pPr lvl="0" algn="ct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600" kern="1200" dirty="0" err="1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지배형</a:t>
              </a:r>
              <a:endParaRPr lang="ko-KR" altLang="en-US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4" name="자유형 13"/>
            <p:cNvSpPr/>
            <p:nvPr/>
          </p:nvSpPr>
          <p:spPr>
            <a:xfrm>
              <a:off x="4728251" y="1910355"/>
              <a:ext cx="2088761" cy="2088761"/>
            </a:xfrm>
            <a:custGeom>
              <a:avLst/>
              <a:gdLst>
                <a:gd name="connsiteX0" fmla="*/ 0 w 2088761"/>
                <a:gd name="connsiteY0" fmla="*/ 2088761 h 2088761"/>
                <a:gd name="connsiteX1" fmla="*/ 2088761 w 2088761"/>
                <a:gd name="connsiteY1" fmla="*/ 0 h 2088761"/>
                <a:gd name="connsiteX2" fmla="*/ 2088761 w 2088761"/>
                <a:gd name="connsiteY2" fmla="*/ 2088761 h 2088761"/>
                <a:gd name="connsiteX3" fmla="*/ 0 w 2088761"/>
                <a:gd name="connsiteY3" fmla="*/ 2088761 h 2088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8761" h="2088761">
                  <a:moveTo>
                    <a:pt x="0" y="0"/>
                  </a:moveTo>
                  <a:cubicBezTo>
                    <a:pt x="1153591" y="0"/>
                    <a:pt x="2088761" y="935170"/>
                    <a:pt x="2088761" y="2088761"/>
                  </a:cubicBezTo>
                  <a:lnTo>
                    <a:pt x="0" y="20887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-127231"/>
                <a:satOff val="5670"/>
                <a:lumOff val="7926"/>
                <a:alphaOff val="0"/>
              </a:schemeClr>
            </a:fillRef>
            <a:effectRef idx="0">
              <a:schemeClr val="accent6">
                <a:shade val="80000"/>
                <a:hueOff val="-127231"/>
                <a:satOff val="5670"/>
                <a:lumOff val="792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6032" tIns="867816" rIns="867816" bIns="256032" numCol="1" spcCol="1270" anchor="ctr" anchorCtr="0">
              <a:noAutofit/>
            </a:bodyPr>
            <a:lstStyle/>
            <a:p>
              <a:pPr lvl="0" algn="ct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600" kern="120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기생형</a:t>
              </a:r>
              <a:endParaRPr lang="ko-KR" altLang="en-US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5" name="자유형 14"/>
            <p:cNvSpPr/>
            <p:nvPr/>
          </p:nvSpPr>
          <p:spPr>
            <a:xfrm rot="21600000">
              <a:off x="4728251" y="4095594"/>
              <a:ext cx="2088761" cy="2088762"/>
            </a:xfrm>
            <a:custGeom>
              <a:avLst/>
              <a:gdLst>
                <a:gd name="connsiteX0" fmla="*/ 0 w 2088761"/>
                <a:gd name="connsiteY0" fmla="*/ 2088761 h 2088761"/>
                <a:gd name="connsiteX1" fmla="*/ 2088761 w 2088761"/>
                <a:gd name="connsiteY1" fmla="*/ 0 h 2088761"/>
                <a:gd name="connsiteX2" fmla="*/ 2088761 w 2088761"/>
                <a:gd name="connsiteY2" fmla="*/ 2088761 h 2088761"/>
                <a:gd name="connsiteX3" fmla="*/ 0 w 2088761"/>
                <a:gd name="connsiteY3" fmla="*/ 2088761 h 2088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8761" h="2088761">
                  <a:moveTo>
                    <a:pt x="2088761" y="0"/>
                  </a:moveTo>
                  <a:cubicBezTo>
                    <a:pt x="2088761" y="1153591"/>
                    <a:pt x="1153591" y="2088761"/>
                    <a:pt x="0" y="2088761"/>
                  </a:cubicBezTo>
                  <a:lnTo>
                    <a:pt x="0" y="0"/>
                  </a:lnTo>
                  <a:lnTo>
                    <a:pt x="2088761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-254461"/>
                <a:satOff val="11339"/>
                <a:lumOff val="15853"/>
                <a:alphaOff val="0"/>
              </a:schemeClr>
            </a:fillRef>
            <a:effectRef idx="0">
              <a:schemeClr val="accent6">
                <a:shade val="80000"/>
                <a:hueOff val="-254461"/>
                <a:satOff val="11339"/>
                <a:lumOff val="1585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6032" tIns="256032" rIns="867816" bIns="867816" numCol="1" spcCol="1270" anchor="ctr" anchorCtr="0">
              <a:noAutofit/>
            </a:bodyPr>
            <a:lstStyle/>
            <a:p>
              <a:pPr lvl="0" algn="ct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6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사회적 </a:t>
              </a:r>
              <a:r>
                <a:rPr lang="ko-KR" altLang="en-US" sz="3600" kern="1200" dirty="0" err="1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유용형</a:t>
              </a:r>
              <a:endParaRPr lang="ko-KR" altLang="en-US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6" name="자유형 15"/>
            <p:cNvSpPr/>
            <p:nvPr/>
          </p:nvSpPr>
          <p:spPr>
            <a:xfrm rot="21600000">
              <a:off x="2543010" y="4095595"/>
              <a:ext cx="2088761" cy="2088761"/>
            </a:xfrm>
            <a:custGeom>
              <a:avLst/>
              <a:gdLst>
                <a:gd name="connsiteX0" fmla="*/ 0 w 2088761"/>
                <a:gd name="connsiteY0" fmla="*/ 2088761 h 2088761"/>
                <a:gd name="connsiteX1" fmla="*/ 2088761 w 2088761"/>
                <a:gd name="connsiteY1" fmla="*/ 0 h 2088761"/>
                <a:gd name="connsiteX2" fmla="*/ 2088761 w 2088761"/>
                <a:gd name="connsiteY2" fmla="*/ 2088761 h 2088761"/>
                <a:gd name="connsiteX3" fmla="*/ 0 w 2088761"/>
                <a:gd name="connsiteY3" fmla="*/ 2088761 h 2088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88761" h="2088761">
                  <a:moveTo>
                    <a:pt x="2088761" y="2088761"/>
                  </a:moveTo>
                  <a:cubicBezTo>
                    <a:pt x="935170" y="2088761"/>
                    <a:pt x="0" y="1153591"/>
                    <a:pt x="0" y="0"/>
                  </a:cubicBezTo>
                  <a:lnTo>
                    <a:pt x="2088761" y="0"/>
                  </a:lnTo>
                  <a:lnTo>
                    <a:pt x="2088761" y="208876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-381692"/>
                <a:satOff val="17009"/>
                <a:lumOff val="23779"/>
                <a:alphaOff val="0"/>
              </a:schemeClr>
            </a:fillRef>
            <a:effectRef idx="0">
              <a:schemeClr val="accent6">
                <a:shade val="80000"/>
                <a:hueOff val="-381692"/>
                <a:satOff val="17009"/>
                <a:lumOff val="2377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67816" tIns="256032" rIns="256032" bIns="867815" numCol="1" spcCol="1270" anchor="ctr" anchorCtr="0">
              <a:noAutofit/>
            </a:bodyPr>
            <a:lstStyle/>
            <a:p>
              <a:pPr lvl="0" algn="ct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600" kern="120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도피형</a:t>
              </a:r>
              <a:endParaRPr lang="ko-KR" altLang="en-US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7" name="원형 화살표 16"/>
            <p:cNvSpPr/>
            <p:nvPr/>
          </p:nvSpPr>
          <p:spPr>
            <a:xfrm>
              <a:off x="4319423" y="3613202"/>
              <a:ext cx="721177" cy="627110"/>
            </a:xfrm>
            <a:prstGeom prst="circular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원형 화살표 17"/>
            <p:cNvSpPr/>
            <p:nvPr/>
          </p:nvSpPr>
          <p:spPr>
            <a:xfrm rot="10800000">
              <a:off x="4319423" y="3854399"/>
              <a:ext cx="721177" cy="627110"/>
            </a:xfrm>
            <a:prstGeom prst="circularArrow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22524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4</a:t>
            </a:r>
            <a:r>
              <a:rPr lang="en-US" altLang="ko-KR" sz="36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)</a:t>
            </a:r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기본적 오류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39552" y="1958856"/>
            <a:ext cx="806489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사람의 성장을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방해하는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잘못되거나 비합리적인 시각을 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의미한다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생활 양식은 어떻게 보면 자신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타인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삶에 대한 개인적인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믿음이나 심지어 신화를 기초로 할 수 있다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ko-KR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247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5</a:t>
            </a:r>
            <a:r>
              <a:rPr lang="en-US" altLang="ko-KR" sz="36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)</a:t>
            </a:r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초기기</a:t>
            </a:r>
            <a:r>
              <a:rPr lang="ko-KR" altLang="en-US" sz="36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억</a:t>
            </a:r>
          </a:p>
        </p:txBody>
      </p:sp>
      <p:sp>
        <p:nvSpPr>
          <p:cNvPr id="13" name="TextBox 12"/>
          <p:cNvSpPr txBox="1"/>
          <p:nvPr/>
        </p:nvSpPr>
        <p:spPr>
          <a:xfrm flipH="1">
            <a:off x="539552" y="1958856"/>
            <a:ext cx="806489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14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대체로 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8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세 이전의 기억으로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사람에게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자주 떠오르는 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기억을 의미한다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</a:t>
            </a:r>
            <a:r>
              <a:rPr lang="ko-KR" altLang="ko-KR" sz="36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들러는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개인이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자신의 인생 초기에 대해서 지니고 있는 기억이 생활양식을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발견하는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데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중요한 단서를 줄 수 있다고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믿었다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r>
              <a:rPr lang="en-US" altLang="ko-KR" sz="3200" dirty="0" smtClean="0">
                <a:solidFill>
                  <a:schemeClr val="bg1">
                    <a:lumMod val="65000"/>
                  </a:schemeClr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(p.197</a:t>
            </a:r>
            <a:r>
              <a:rPr lang="ko-KR" altLang="en-US" sz="3200" dirty="0" smtClean="0">
                <a:solidFill>
                  <a:schemeClr val="bg1">
                    <a:lumMod val="65000"/>
                  </a:schemeClr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참고</a:t>
            </a:r>
            <a:r>
              <a:rPr lang="en-US" altLang="ko-KR" sz="3200" dirty="0" smtClean="0">
                <a:solidFill>
                  <a:schemeClr val="bg1">
                    <a:lumMod val="65000"/>
                  </a:schemeClr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)</a:t>
            </a:r>
            <a:endParaRPr lang="en-US" altLang="ko-KR" sz="3200" dirty="0">
              <a:solidFill>
                <a:schemeClr val="bg1">
                  <a:lumMod val="65000"/>
                </a:schemeClr>
              </a:solidFill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300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6)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보호기</a:t>
            </a:r>
            <a:r>
              <a:rPr lang="ko-KR" altLang="en-US" sz="36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제</a:t>
            </a:r>
          </a:p>
        </p:txBody>
      </p:sp>
      <p:grpSp>
        <p:nvGrpSpPr>
          <p:cNvPr id="14" name="그룹 13"/>
          <p:cNvGrpSpPr/>
          <p:nvPr/>
        </p:nvGrpSpPr>
        <p:grpSpPr>
          <a:xfrm>
            <a:off x="261797" y="1769389"/>
            <a:ext cx="8558675" cy="4886128"/>
            <a:chOff x="419722" y="1769389"/>
            <a:chExt cx="8296786" cy="4886128"/>
          </a:xfrm>
        </p:grpSpPr>
        <p:sp>
          <p:nvSpPr>
            <p:cNvPr id="15" name="대각선 방향의 모서리가 둥근 사각형 14"/>
            <p:cNvSpPr/>
            <p:nvPr/>
          </p:nvSpPr>
          <p:spPr>
            <a:xfrm>
              <a:off x="1419391" y="2158701"/>
              <a:ext cx="6264596" cy="4215627"/>
            </a:xfrm>
            <a:prstGeom prst="round2DiagRect">
              <a:avLst>
                <a:gd name="adj1" fmla="val 0"/>
                <a:gd name="adj2" fmla="val 166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직선 연결선 15"/>
            <p:cNvSpPr/>
            <p:nvPr/>
          </p:nvSpPr>
          <p:spPr>
            <a:xfrm>
              <a:off x="4577138" y="2948347"/>
              <a:ext cx="801" cy="2547108"/>
            </a:xfrm>
            <a:prstGeom prst="line">
              <a:avLst/>
            </a:prstGeom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자유형 16"/>
            <p:cNvSpPr/>
            <p:nvPr/>
          </p:nvSpPr>
          <p:spPr>
            <a:xfrm>
              <a:off x="1619324" y="2531448"/>
              <a:ext cx="2799076" cy="2743039"/>
            </a:xfrm>
            <a:custGeom>
              <a:avLst/>
              <a:gdLst>
                <a:gd name="connsiteX0" fmla="*/ 0 w 2605054"/>
                <a:gd name="connsiteY0" fmla="*/ 0 h 2743039"/>
                <a:gd name="connsiteX1" fmla="*/ 2605054 w 2605054"/>
                <a:gd name="connsiteY1" fmla="*/ 0 h 2743039"/>
                <a:gd name="connsiteX2" fmla="*/ 2605054 w 2605054"/>
                <a:gd name="connsiteY2" fmla="*/ 2743039 h 2743039"/>
                <a:gd name="connsiteX3" fmla="*/ 0 w 2605054"/>
                <a:gd name="connsiteY3" fmla="*/ 2743039 h 2743039"/>
                <a:gd name="connsiteX4" fmla="*/ 0 w 2605054"/>
                <a:gd name="connsiteY4" fmla="*/ 0 h 2743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5054" h="2743039">
                  <a:moveTo>
                    <a:pt x="0" y="0"/>
                  </a:moveTo>
                  <a:lnTo>
                    <a:pt x="2605054" y="0"/>
                  </a:lnTo>
                  <a:lnTo>
                    <a:pt x="2605054" y="2743039"/>
                  </a:lnTo>
                  <a:lnTo>
                    <a:pt x="0" y="274303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121920" numCol="1" spcCol="1270" anchor="t" anchorCtr="0">
              <a:noAutofit/>
            </a:bodyPr>
            <a:lstStyle/>
            <a:p>
              <a:pPr lvl="0" defTabSz="14224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개인 내적인 것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 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즉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,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자아가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위협받는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상황에서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자신을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보</a:t>
              </a:r>
              <a:r>
                <a:rPr lang="ko-KR" altLang="en-US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호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하기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위해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  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무의식적으로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현실을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거부하거나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왜곡하는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행위이다</a:t>
              </a:r>
              <a:r>
                <a:rPr lang="en-US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.</a:t>
              </a:r>
              <a:endParaRPr lang="ko-KR" altLang="en-US" sz="32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8" name="자유형 17"/>
            <p:cNvSpPr/>
            <p:nvPr/>
          </p:nvSpPr>
          <p:spPr>
            <a:xfrm>
              <a:off x="4757311" y="2531448"/>
              <a:ext cx="2660099" cy="2743039"/>
            </a:xfrm>
            <a:custGeom>
              <a:avLst/>
              <a:gdLst>
                <a:gd name="connsiteX0" fmla="*/ 0 w 2605054"/>
                <a:gd name="connsiteY0" fmla="*/ 0 h 2743039"/>
                <a:gd name="connsiteX1" fmla="*/ 2605054 w 2605054"/>
                <a:gd name="connsiteY1" fmla="*/ 0 h 2743039"/>
                <a:gd name="connsiteX2" fmla="*/ 2605054 w 2605054"/>
                <a:gd name="connsiteY2" fmla="*/ 2743039 h 2743039"/>
                <a:gd name="connsiteX3" fmla="*/ 0 w 2605054"/>
                <a:gd name="connsiteY3" fmla="*/ 2743039 h 2743039"/>
                <a:gd name="connsiteX4" fmla="*/ 0 w 2605054"/>
                <a:gd name="connsiteY4" fmla="*/ 0 h 2743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05054" h="2743039">
                  <a:moveTo>
                    <a:pt x="0" y="0"/>
                  </a:moveTo>
                  <a:lnTo>
                    <a:pt x="2605054" y="0"/>
                  </a:lnTo>
                  <a:lnTo>
                    <a:pt x="2605054" y="2743039"/>
                  </a:lnTo>
                  <a:lnTo>
                    <a:pt x="0" y="274303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121920" numCol="1" spcCol="1270" anchor="t" anchorCtr="0">
              <a:noAutofit/>
            </a:bodyPr>
            <a:lstStyle/>
            <a:p>
              <a:pPr lvl="0" algn="l" defTabSz="14224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대인 관계적인 것</a:t>
              </a:r>
              <a:r>
                <a:rPr lang="en-US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,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신체적</a:t>
              </a:r>
              <a:r>
                <a:rPr lang="en-US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,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사회적인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위협으로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부터 자신을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방어하기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위해 </a:t>
              </a:r>
              <a:r>
                <a:rPr lang="en-US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       </a:t>
              </a:r>
              <a:r>
                <a:rPr lang="ko-KR" altLang="ko-KR" sz="32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보호기제를 </a:t>
              </a:r>
              <a:r>
                <a:rPr lang="ko-KR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사용한다</a:t>
              </a:r>
              <a:r>
                <a:rPr lang="en-US" altLang="ko-KR" sz="32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.</a:t>
              </a:r>
              <a:endParaRPr lang="ko-KR" altLang="en-US" sz="32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9" name="자유형 18"/>
            <p:cNvSpPr/>
            <p:nvPr/>
          </p:nvSpPr>
          <p:spPr>
            <a:xfrm rot="16200000">
              <a:off x="-880265" y="3069376"/>
              <a:ext cx="3726067" cy="1126094"/>
            </a:xfrm>
            <a:custGeom>
              <a:avLst/>
              <a:gdLst>
                <a:gd name="connsiteX0" fmla="*/ 0 w 3533501"/>
                <a:gd name="connsiteY0" fmla="*/ 251338 h 1001944"/>
                <a:gd name="connsiteX1" fmla="*/ 2925722 w 3533501"/>
                <a:gd name="connsiteY1" fmla="*/ 251338 h 1001944"/>
                <a:gd name="connsiteX2" fmla="*/ 2925722 w 3533501"/>
                <a:gd name="connsiteY2" fmla="*/ 0 h 1001944"/>
                <a:gd name="connsiteX3" fmla="*/ 3533501 w 3533501"/>
                <a:gd name="connsiteY3" fmla="*/ 500972 h 1001944"/>
                <a:gd name="connsiteX4" fmla="*/ 2925722 w 3533501"/>
                <a:gd name="connsiteY4" fmla="*/ 1001944 h 1001944"/>
                <a:gd name="connsiteX5" fmla="*/ 2925722 w 3533501"/>
                <a:gd name="connsiteY5" fmla="*/ 750606 h 1001944"/>
                <a:gd name="connsiteX6" fmla="*/ 0 w 3533501"/>
                <a:gd name="connsiteY6" fmla="*/ 750606 h 1001944"/>
                <a:gd name="connsiteX7" fmla="*/ 0 w 3533501"/>
                <a:gd name="connsiteY7" fmla="*/ 251338 h 100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33501" h="1001944">
                  <a:moveTo>
                    <a:pt x="0" y="251338"/>
                  </a:moveTo>
                  <a:lnTo>
                    <a:pt x="2925722" y="251338"/>
                  </a:lnTo>
                  <a:lnTo>
                    <a:pt x="2925722" y="0"/>
                  </a:lnTo>
                  <a:lnTo>
                    <a:pt x="3533501" y="500972"/>
                  </a:lnTo>
                  <a:lnTo>
                    <a:pt x="2925722" y="1001944"/>
                  </a:lnTo>
                  <a:lnTo>
                    <a:pt x="2925722" y="750606"/>
                  </a:lnTo>
                  <a:lnTo>
                    <a:pt x="0" y="750606"/>
                  </a:lnTo>
                  <a:lnTo>
                    <a:pt x="0" y="25133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59" tIns="388498" rIns="440016" bIns="388497" numCol="1" spcCol="1270" anchor="ctr" anchorCtr="0">
              <a:noAutofit/>
            </a:bodyPr>
            <a:lstStyle/>
            <a:p>
              <a:pPr lvl="0" algn="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20" name="자유형 19"/>
            <p:cNvSpPr/>
            <p:nvPr/>
          </p:nvSpPr>
          <p:spPr>
            <a:xfrm rot="5400000">
              <a:off x="6271116" y="4210125"/>
              <a:ext cx="3722695" cy="1168089"/>
            </a:xfrm>
            <a:custGeom>
              <a:avLst/>
              <a:gdLst>
                <a:gd name="connsiteX0" fmla="*/ 0 w 3526765"/>
                <a:gd name="connsiteY0" fmla="*/ 251338 h 1001944"/>
                <a:gd name="connsiteX1" fmla="*/ 2918986 w 3526765"/>
                <a:gd name="connsiteY1" fmla="*/ 251338 h 1001944"/>
                <a:gd name="connsiteX2" fmla="*/ 2918986 w 3526765"/>
                <a:gd name="connsiteY2" fmla="*/ 0 h 1001944"/>
                <a:gd name="connsiteX3" fmla="*/ 3526765 w 3526765"/>
                <a:gd name="connsiteY3" fmla="*/ 500972 h 1001944"/>
                <a:gd name="connsiteX4" fmla="*/ 2918986 w 3526765"/>
                <a:gd name="connsiteY4" fmla="*/ 1001944 h 1001944"/>
                <a:gd name="connsiteX5" fmla="*/ 2918986 w 3526765"/>
                <a:gd name="connsiteY5" fmla="*/ 750606 h 1001944"/>
                <a:gd name="connsiteX6" fmla="*/ 0 w 3526765"/>
                <a:gd name="connsiteY6" fmla="*/ 750606 h 1001944"/>
                <a:gd name="connsiteX7" fmla="*/ 0 w 3526765"/>
                <a:gd name="connsiteY7" fmla="*/ 251338 h 100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26765" h="1001944">
                  <a:moveTo>
                    <a:pt x="0" y="251338"/>
                  </a:moveTo>
                  <a:lnTo>
                    <a:pt x="2918986" y="251338"/>
                  </a:lnTo>
                  <a:lnTo>
                    <a:pt x="2918986" y="0"/>
                  </a:lnTo>
                  <a:lnTo>
                    <a:pt x="3526765" y="500972"/>
                  </a:lnTo>
                  <a:lnTo>
                    <a:pt x="2918986" y="1001944"/>
                  </a:lnTo>
                  <a:lnTo>
                    <a:pt x="2918986" y="750606"/>
                  </a:lnTo>
                  <a:lnTo>
                    <a:pt x="0" y="750606"/>
                  </a:lnTo>
                  <a:lnTo>
                    <a:pt x="0" y="25133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50000"/>
                <a:hueOff val="-92479"/>
                <a:satOff val="-1242"/>
                <a:lumOff val="8330"/>
                <a:alphaOff val="0"/>
              </a:schemeClr>
            </a:fillRef>
            <a:effectRef idx="0">
              <a:schemeClr val="accent6">
                <a:tint val="50000"/>
                <a:hueOff val="-92479"/>
                <a:satOff val="-1242"/>
                <a:lumOff val="833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59" tIns="388497" rIns="440016" bIns="388498" numCol="1" spcCol="1270" anchor="ctr" anchorCtr="0">
              <a:noAutofit/>
            </a:bodyPr>
            <a:lstStyle/>
            <a:p>
              <a:pPr lvl="0" algn="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3600" kern="1200" dirty="0"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39552" y="1974709"/>
            <a:ext cx="615553" cy="40324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800" dirty="0" err="1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프로이드의</a:t>
            </a:r>
            <a:r>
              <a:rPr lang="ko-KR" altLang="en-US" sz="28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  방어기제</a:t>
            </a:r>
            <a:endParaRPr lang="ko-KR" altLang="en-US" sz="28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01420" y="3236276"/>
            <a:ext cx="615553" cy="311578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ko-KR" altLang="en-US" sz="2800" dirty="0" err="1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아들러의</a:t>
            </a:r>
            <a:r>
              <a:rPr lang="ko-KR" altLang="en-US" sz="28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 보호기제</a:t>
            </a:r>
            <a:endParaRPr lang="ko-KR" altLang="en-US" sz="28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0441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6)-4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두 학자의 차이점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20307"/>
              </p:ext>
            </p:extLst>
          </p:nvPr>
        </p:nvGraphicFramePr>
        <p:xfrm>
          <a:off x="395535" y="1774275"/>
          <a:ext cx="8352928" cy="4890254"/>
        </p:xfrm>
        <a:graphic>
          <a:graphicData uri="http://schemas.openxmlformats.org/drawingml/2006/table">
            <a:tbl>
              <a:tblPr firstRow="1" firstCol="1" bandRow="1"/>
              <a:tblGrid>
                <a:gridCol w="4176464">
                  <a:extLst>
                    <a:ext uri="{9D8B030D-6E8A-4147-A177-3AD203B41FA5}">
                      <a16:colId xmlns:a16="http://schemas.microsoft.com/office/drawing/2014/main" xmlns="" val="11466327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xmlns="" val="2297402218"/>
                    </a:ext>
                  </a:extLst>
                </a:gridCol>
              </a:tblGrid>
              <a:tr h="554230">
                <a:tc>
                  <a:txBody>
                    <a:bodyPr/>
                    <a:lstStyle/>
                    <a:p>
                      <a:pPr algn="ctr" latinLnBrk="1"/>
                      <a:endParaRPr lang="en-US" altLang="ko-KR" sz="11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800" kern="100" dirty="0">
                          <a:effectLst/>
                          <a:latin typeface="210 스무살의봄 R" panose="02020603020101020101" pitchFamily="18" charset="-127"/>
                          <a:ea typeface="210 스무살의봄 R" panose="02020603020101020101" pitchFamily="18" charset="-127"/>
                          <a:cs typeface="굴림" panose="020B0600000101010101" pitchFamily="50" charset="-127"/>
                        </a:rPr>
                        <a:t>프로이트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100" kern="100" dirty="0" smtClean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800" kern="100" dirty="0" err="1" smtClean="0">
                          <a:effectLst/>
                          <a:latin typeface="210 스무살의봄 R" panose="02020603020101020101" pitchFamily="18" charset="-127"/>
                          <a:ea typeface="210 스무살의봄 R" panose="02020603020101020101" pitchFamily="18" charset="-127"/>
                          <a:cs typeface="굴림" panose="020B0600000101010101" pitchFamily="50" charset="-127"/>
                        </a:rPr>
                        <a:t>아들러</a:t>
                      </a:r>
                      <a:endParaRPr lang="ko-KR" sz="2800" kern="100" dirty="0">
                        <a:effectLst/>
                        <a:latin typeface="210 스무살의봄 R" panose="02020603020101020101" pitchFamily="18" charset="-127"/>
                        <a:ea typeface="210 스무살의봄 R" panose="02020603020101020101" pitchFamily="18" charset="-127"/>
                        <a:cs typeface="굴림" panose="020B0600000101010101" pitchFamily="50" charset="-127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88260350"/>
                  </a:ext>
                </a:extLst>
              </a:tr>
              <a:tr h="459335"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정신분석이론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개인심리이론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430529"/>
                  </a:ext>
                </a:extLst>
              </a:tr>
              <a:tr h="589190"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개인 내적인 것에 집중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 smtClean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사회적인 존재로서의 관계 중시</a:t>
                      </a:r>
                      <a:endParaRPr 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45971669"/>
                  </a:ext>
                </a:extLst>
              </a:tr>
              <a:tr h="597744"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사람들은 적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, 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타인과 경쟁관계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사람들은 동료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, 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공동체감 중시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26096768"/>
                  </a:ext>
                </a:extLst>
              </a:tr>
              <a:tr h="932435"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환원주의적 관점</a:t>
                      </a:r>
                      <a:endParaRPr lang="en-US" alt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(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인간을 의식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, 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무의식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, </a:t>
                      </a:r>
                      <a:r>
                        <a:rPr lang="ko-KR" sz="2400" kern="100" dirty="0" err="1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원초아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, 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자아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,</a:t>
                      </a:r>
                      <a:r>
                        <a:rPr lang="en-US" sz="2400" kern="100" baseline="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 </a:t>
                      </a: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초자아로 분류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)</a:t>
                      </a:r>
                      <a:endParaRPr 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총체주의적 관점</a:t>
                      </a:r>
                      <a:endParaRPr lang="en-US" alt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(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인간을 분류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, 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분할 할 수 없음</a:t>
                      </a:r>
                      <a:r>
                        <a:rPr lang="en-US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)</a:t>
                      </a:r>
                      <a:endParaRPr 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8993879"/>
                  </a:ext>
                </a:extLst>
              </a:tr>
              <a:tr h="932435">
                <a:tc>
                  <a:txBody>
                    <a:bodyPr/>
                    <a:lstStyle/>
                    <a:p>
                      <a:pPr algn="ctr" latinLnBrk="1"/>
                      <a:endParaRPr lang="en-US" altLang="ko-KR" sz="2400" kern="100" dirty="0" smtClean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 smtClean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인간을 </a:t>
                      </a:r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무의식적 본능에 지배를 </a:t>
                      </a:r>
                      <a:endParaRPr lang="en-US" alt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받는 존재로 인식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인간은 스스로 결정을 내리며 </a:t>
                      </a:r>
                      <a:endParaRPr lang="en-US" alt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목표 지향적인 행동을 하는 </a:t>
                      </a:r>
                      <a:endParaRPr lang="en-US" altLang="ko-KR" sz="2400" kern="100" dirty="0">
                        <a:effectLst/>
                        <a:latin typeface="210 스무살의봄 L" panose="02020603020101020101" pitchFamily="18" charset="-127"/>
                        <a:ea typeface="210 스무살의봄 L" panose="02020603020101020101" pitchFamily="18" charset="-127"/>
                        <a:cs typeface="굴림" panose="020B0600000101010101" pitchFamily="50" charset="-127"/>
                      </a:endParaRPr>
                    </a:p>
                    <a:p>
                      <a:pPr algn="ctr" latinLnBrk="1"/>
                      <a:r>
                        <a:rPr lang="ko-KR" sz="2400" kern="100" dirty="0">
                          <a:effectLst/>
                          <a:latin typeface="210 스무살의봄 L" panose="02020603020101020101" pitchFamily="18" charset="-127"/>
                          <a:ea typeface="210 스무살의봄 L" panose="02020603020101020101" pitchFamily="18" charset="-127"/>
                          <a:cs typeface="굴림" panose="020B0600000101010101" pitchFamily="50" charset="-127"/>
                        </a:rPr>
                        <a:t>존재로 인식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8170438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355976" y="927498"/>
            <a:ext cx="44514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400" kern="1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  <a:cs typeface="굴림" panose="020B0600000101010101" pitchFamily="50" charset="-127"/>
              </a:rPr>
              <a:t>★</a:t>
            </a:r>
            <a:r>
              <a:rPr lang="ko-KR" altLang="en-US" sz="24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환원주의란</a:t>
            </a:r>
            <a:r>
              <a:rPr lang="en-US" altLang="ko-KR" sz="24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? </a:t>
            </a:r>
            <a:r>
              <a:rPr lang="ko-KR" alt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모든 것을 잘게 분해해서 각각을 이해함으로써 전체를 이해하려는 시도이다</a:t>
            </a:r>
            <a:r>
              <a:rPr lang="en-US" altLang="ko-KR" sz="24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endParaRPr lang="ko-KR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539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7)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가족구성</a:t>
            </a:r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,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출생순위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39552" y="1958856"/>
            <a:ext cx="806489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 err="1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</a:t>
            </a:r>
            <a:r>
              <a:rPr lang="ko-KR" altLang="ko-KR" sz="3600" dirty="0" err="1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들러는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개인의 출생순위가 </a:t>
            </a:r>
            <a:r>
              <a:rPr lang="ko-KR" altLang="ko-KR" sz="36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생활양식</a:t>
            </a:r>
            <a:r>
              <a:rPr lang="en-US" altLang="ko-KR" sz="36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및 성격</a:t>
            </a:r>
            <a:r>
              <a:rPr lang="ko-KR" altLang="ko-KR" sz="36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형성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에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영향을 준다고 보았다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그는 가족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내에서의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출생순위가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상당히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중요하며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특히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각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출생 순위에 수반되는 상황에 대한 </a:t>
            </a:r>
            <a:r>
              <a:rPr lang="ko-KR" altLang="ko-KR" sz="36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지각</a:t>
            </a:r>
            <a:r>
              <a:rPr lang="en-US" altLang="ko-KR" sz="36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(perception)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이 중요하다고 보았다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522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7)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가족구성</a:t>
            </a:r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,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출생순위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39552" y="1958856"/>
            <a:ext cx="835605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① 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첫째 아이 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: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모든 사랑과 관심을 독차지하다 둘째가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태어나면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‘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폐위된 왕’이 됨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이러한 위치의 변화는 열등감을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심화시킴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endParaRPr lang="ko-KR" altLang="en-US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② </a:t>
            </a:r>
            <a:r>
              <a:rPr lang="ko-KR" altLang="en-US" sz="3600" dirty="0" err="1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둘째아이</a:t>
            </a:r>
            <a:r>
              <a:rPr lang="en-US" altLang="ko-KR" sz="36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&amp;</a:t>
            </a:r>
            <a:r>
              <a:rPr lang="ko-KR" altLang="en-US" sz="36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셋째 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아이 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: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가장 큰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특성은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‘경쟁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’이지만    경쟁의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태도가 너무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강하여 혁명가가 될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수도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있음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643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7)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가족구성</a:t>
            </a:r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,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출생순위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39552" y="1958856"/>
            <a:ext cx="82809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③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막내아이 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: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동생에게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자리를 빼앗기는 충격을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경험하지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않고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가족의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응석받이로 자라게 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과잉보호 될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가능성이 가장 크고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과도하게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의존적 이다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④ 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외동 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: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경쟁할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형제가 없는 독특한 위치로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가족의 과민한 보호 속에서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의존심과 자기 </a:t>
            </a:r>
            <a:r>
              <a:rPr lang="ko-KR" altLang="en-US" sz="3600" dirty="0" err="1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중심성이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현저하게 나타나게 되고 전형적으로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소심하고 의존적임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815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4.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상담기법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-Adler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 이론에서는 다양한 </a:t>
            </a:r>
            <a:r>
              <a:rPr lang="ko-KR" altLang="en-US" sz="3600" u="sng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창의적인 상담기법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을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총 </a:t>
            </a:r>
            <a:r>
              <a:rPr lang="ko-KR" altLang="en-US" sz="36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네 부류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로 나누어 볼 수 있다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endParaRPr lang="ko-KR" altLang="en-US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ko-KR" altLang="en-US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899592" y="2365133"/>
            <a:ext cx="7560840" cy="4378755"/>
            <a:chOff x="1155016" y="2365133"/>
            <a:chExt cx="7128791" cy="4378755"/>
          </a:xfrm>
        </p:grpSpPr>
        <p:sp>
          <p:nvSpPr>
            <p:cNvPr id="7" name="TextBox 6"/>
            <p:cNvSpPr txBox="1"/>
            <p:nvPr/>
          </p:nvSpPr>
          <p:spPr>
            <a:xfrm>
              <a:off x="4103825" y="2601487"/>
              <a:ext cx="9363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44%</a:t>
              </a:r>
              <a:endParaRPr lang="ko-KR" altLang="en-US" sz="1400" dirty="0">
                <a:solidFill>
                  <a:schemeClr val="bg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44008" y="3121223"/>
              <a:ext cx="9363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79%</a:t>
              </a:r>
              <a:endParaRPr lang="ko-KR" altLang="en-US" sz="1400" dirty="0">
                <a:solidFill>
                  <a:schemeClr val="bg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39829" y="3465583"/>
              <a:ext cx="9363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44%</a:t>
              </a:r>
              <a:endParaRPr lang="ko-KR" altLang="en-US" sz="1400" dirty="0">
                <a:solidFill>
                  <a:schemeClr val="bg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132731" y="3964994"/>
              <a:ext cx="9363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44%</a:t>
              </a:r>
              <a:endParaRPr lang="ko-KR" altLang="en-US" sz="1400" dirty="0">
                <a:solidFill>
                  <a:schemeClr val="bg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285131" y="4329679"/>
              <a:ext cx="9363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56%</a:t>
              </a:r>
              <a:endParaRPr lang="ko-KR" altLang="en-US" sz="1400" dirty="0">
                <a:solidFill>
                  <a:schemeClr val="bg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35873" y="4829090"/>
              <a:ext cx="9363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latin typeface="210 스무살의봄 L" panose="02020603020101020101" pitchFamily="18" charset="-127"/>
                  <a:ea typeface="210 스무살의봄 L" panose="02020603020101020101" pitchFamily="18" charset="-127"/>
                </a:rPr>
                <a:t>68%</a:t>
              </a:r>
              <a:endParaRPr lang="ko-KR" altLang="en-US" sz="1400" dirty="0">
                <a:solidFill>
                  <a:schemeClr val="bg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endParaRPr>
            </a:p>
          </p:txBody>
        </p:sp>
        <p:grpSp>
          <p:nvGrpSpPr>
            <p:cNvPr id="16" name="그룹 15"/>
            <p:cNvGrpSpPr/>
            <p:nvPr/>
          </p:nvGrpSpPr>
          <p:grpSpPr>
            <a:xfrm>
              <a:off x="1155016" y="2365133"/>
              <a:ext cx="7128791" cy="4378755"/>
              <a:chOff x="2418565" y="2479244"/>
              <a:chExt cx="4378755" cy="4378755"/>
            </a:xfrm>
          </p:grpSpPr>
          <p:sp>
            <p:nvSpPr>
              <p:cNvPr id="17" name="다이아몬드 16"/>
              <p:cNvSpPr/>
              <p:nvPr/>
            </p:nvSpPr>
            <p:spPr>
              <a:xfrm>
                <a:off x="2418565" y="2479244"/>
                <a:ext cx="4378755" cy="4378755"/>
              </a:xfrm>
              <a:prstGeom prst="diamond">
                <a:avLst/>
              </a:prstGeom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자유형 17"/>
              <p:cNvSpPr/>
              <p:nvPr/>
            </p:nvSpPr>
            <p:spPr>
              <a:xfrm>
                <a:off x="2834547" y="2895225"/>
                <a:ext cx="1707714" cy="1707714"/>
              </a:xfrm>
              <a:custGeom>
                <a:avLst/>
                <a:gdLst>
                  <a:gd name="connsiteX0" fmla="*/ 0 w 1707714"/>
                  <a:gd name="connsiteY0" fmla="*/ 284625 h 1707714"/>
                  <a:gd name="connsiteX1" fmla="*/ 284625 w 1707714"/>
                  <a:gd name="connsiteY1" fmla="*/ 0 h 1707714"/>
                  <a:gd name="connsiteX2" fmla="*/ 1423089 w 1707714"/>
                  <a:gd name="connsiteY2" fmla="*/ 0 h 1707714"/>
                  <a:gd name="connsiteX3" fmla="*/ 1707714 w 1707714"/>
                  <a:gd name="connsiteY3" fmla="*/ 284625 h 1707714"/>
                  <a:gd name="connsiteX4" fmla="*/ 1707714 w 1707714"/>
                  <a:gd name="connsiteY4" fmla="*/ 1423089 h 1707714"/>
                  <a:gd name="connsiteX5" fmla="*/ 1423089 w 1707714"/>
                  <a:gd name="connsiteY5" fmla="*/ 1707714 h 1707714"/>
                  <a:gd name="connsiteX6" fmla="*/ 284625 w 1707714"/>
                  <a:gd name="connsiteY6" fmla="*/ 1707714 h 1707714"/>
                  <a:gd name="connsiteX7" fmla="*/ 0 w 1707714"/>
                  <a:gd name="connsiteY7" fmla="*/ 1423089 h 1707714"/>
                  <a:gd name="connsiteX8" fmla="*/ 0 w 1707714"/>
                  <a:gd name="connsiteY8" fmla="*/ 284625 h 1707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07714" h="1707714">
                    <a:moveTo>
                      <a:pt x="0" y="284625"/>
                    </a:moveTo>
                    <a:cubicBezTo>
                      <a:pt x="0" y="127431"/>
                      <a:pt x="127431" y="0"/>
                      <a:pt x="284625" y="0"/>
                    </a:cubicBezTo>
                    <a:lnTo>
                      <a:pt x="1423089" y="0"/>
                    </a:lnTo>
                    <a:cubicBezTo>
                      <a:pt x="1580283" y="0"/>
                      <a:pt x="1707714" y="127431"/>
                      <a:pt x="1707714" y="284625"/>
                    </a:cubicBezTo>
                    <a:lnTo>
                      <a:pt x="1707714" y="1423089"/>
                    </a:lnTo>
                    <a:cubicBezTo>
                      <a:pt x="1707714" y="1580283"/>
                      <a:pt x="1580283" y="1707714"/>
                      <a:pt x="1423089" y="1707714"/>
                    </a:cubicBezTo>
                    <a:lnTo>
                      <a:pt x="284625" y="1707714"/>
                    </a:lnTo>
                    <a:cubicBezTo>
                      <a:pt x="127431" y="1707714"/>
                      <a:pt x="0" y="1580283"/>
                      <a:pt x="0" y="1423089"/>
                    </a:cubicBezTo>
                    <a:lnTo>
                      <a:pt x="0" y="284625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5754" tIns="155754" rIns="155754" bIns="155754" numCol="1" spcCol="1270" anchor="ctr" anchorCtr="0">
                <a:noAutofit/>
              </a:bodyPr>
              <a:lstStyle/>
              <a:p>
                <a:pPr lvl="0" algn="ctr" defTabSz="8445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1. </a:t>
                </a:r>
                <a:r>
                  <a:rPr lang="ko-KR" altLang="en-US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관계 형성을 </a:t>
                </a:r>
                <a:endParaRPr lang="en-US" altLang="ko-KR" sz="3600" kern="1200" dirty="0" smtClean="0">
                  <a:latin typeface="210 스무살의봄 L" panose="02020603020101020101" pitchFamily="18" charset="-127"/>
                  <a:ea typeface="210 스무살의봄 L" panose="02020603020101020101" pitchFamily="18" charset="-127"/>
                </a:endParaRPr>
              </a:p>
              <a:p>
                <a:pPr lvl="0" algn="ctr" defTabSz="8445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ko-KR" altLang="en-US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위한 기법</a:t>
                </a:r>
                <a:endParaRPr lang="ko-KR" altLang="en-US" sz="36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endParaRPr>
              </a:p>
            </p:txBody>
          </p:sp>
          <p:sp>
            <p:nvSpPr>
              <p:cNvPr id="19" name="자유형 18"/>
              <p:cNvSpPr/>
              <p:nvPr/>
            </p:nvSpPr>
            <p:spPr>
              <a:xfrm>
                <a:off x="4673624" y="2895225"/>
                <a:ext cx="1789888" cy="1707714"/>
              </a:xfrm>
              <a:custGeom>
                <a:avLst/>
                <a:gdLst>
                  <a:gd name="connsiteX0" fmla="*/ 0 w 1707714"/>
                  <a:gd name="connsiteY0" fmla="*/ 284625 h 1707714"/>
                  <a:gd name="connsiteX1" fmla="*/ 284625 w 1707714"/>
                  <a:gd name="connsiteY1" fmla="*/ 0 h 1707714"/>
                  <a:gd name="connsiteX2" fmla="*/ 1423089 w 1707714"/>
                  <a:gd name="connsiteY2" fmla="*/ 0 h 1707714"/>
                  <a:gd name="connsiteX3" fmla="*/ 1707714 w 1707714"/>
                  <a:gd name="connsiteY3" fmla="*/ 284625 h 1707714"/>
                  <a:gd name="connsiteX4" fmla="*/ 1707714 w 1707714"/>
                  <a:gd name="connsiteY4" fmla="*/ 1423089 h 1707714"/>
                  <a:gd name="connsiteX5" fmla="*/ 1423089 w 1707714"/>
                  <a:gd name="connsiteY5" fmla="*/ 1707714 h 1707714"/>
                  <a:gd name="connsiteX6" fmla="*/ 284625 w 1707714"/>
                  <a:gd name="connsiteY6" fmla="*/ 1707714 h 1707714"/>
                  <a:gd name="connsiteX7" fmla="*/ 0 w 1707714"/>
                  <a:gd name="connsiteY7" fmla="*/ 1423089 h 1707714"/>
                  <a:gd name="connsiteX8" fmla="*/ 0 w 1707714"/>
                  <a:gd name="connsiteY8" fmla="*/ 284625 h 1707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07714" h="1707714">
                    <a:moveTo>
                      <a:pt x="0" y="284625"/>
                    </a:moveTo>
                    <a:cubicBezTo>
                      <a:pt x="0" y="127431"/>
                      <a:pt x="127431" y="0"/>
                      <a:pt x="284625" y="0"/>
                    </a:cubicBezTo>
                    <a:lnTo>
                      <a:pt x="1423089" y="0"/>
                    </a:lnTo>
                    <a:cubicBezTo>
                      <a:pt x="1580283" y="0"/>
                      <a:pt x="1707714" y="127431"/>
                      <a:pt x="1707714" y="284625"/>
                    </a:cubicBezTo>
                    <a:lnTo>
                      <a:pt x="1707714" y="1423089"/>
                    </a:lnTo>
                    <a:cubicBezTo>
                      <a:pt x="1707714" y="1580283"/>
                      <a:pt x="1580283" y="1707714"/>
                      <a:pt x="1423089" y="1707714"/>
                    </a:cubicBezTo>
                    <a:lnTo>
                      <a:pt x="284625" y="1707714"/>
                    </a:lnTo>
                    <a:cubicBezTo>
                      <a:pt x="127431" y="1707714"/>
                      <a:pt x="0" y="1580283"/>
                      <a:pt x="0" y="1423089"/>
                    </a:cubicBezTo>
                    <a:lnTo>
                      <a:pt x="0" y="284625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alpha val="90000"/>
                  <a:hueOff val="0"/>
                  <a:satOff val="0"/>
                  <a:lumOff val="0"/>
                  <a:alphaOff val="-13333"/>
                </a:schemeClr>
              </a:fillRef>
              <a:effectRef idx="0">
                <a:schemeClr val="accent6">
                  <a:alpha val="90000"/>
                  <a:hueOff val="0"/>
                  <a:satOff val="0"/>
                  <a:lumOff val="0"/>
                  <a:alphaOff val="-13333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5754" tIns="155754" rIns="155754" bIns="155754" numCol="1" spcCol="1270" anchor="ctr" anchorCtr="0">
                <a:noAutofit/>
              </a:bodyPr>
              <a:lstStyle/>
              <a:p>
                <a:pPr lvl="0" algn="ctr" defTabSz="8445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2. </a:t>
                </a:r>
                <a:r>
                  <a:rPr lang="ko-KR" altLang="en-US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생활양식 탐색</a:t>
                </a:r>
                <a:r>
                  <a:rPr lang="en-US" altLang="ko-KR" sz="36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 </a:t>
                </a:r>
                <a:r>
                  <a:rPr lang="ko-KR" altLang="en-US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및 이해를 위한 기법</a:t>
                </a:r>
                <a:endParaRPr lang="ko-KR" altLang="en-US" sz="36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endParaRPr>
              </a:p>
            </p:txBody>
          </p:sp>
          <p:sp>
            <p:nvSpPr>
              <p:cNvPr id="20" name="자유형 19"/>
              <p:cNvSpPr/>
              <p:nvPr/>
            </p:nvSpPr>
            <p:spPr>
              <a:xfrm>
                <a:off x="2834547" y="4734302"/>
                <a:ext cx="1707714" cy="1707714"/>
              </a:xfrm>
              <a:custGeom>
                <a:avLst/>
                <a:gdLst>
                  <a:gd name="connsiteX0" fmla="*/ 0 w 1707714"/>
                  <a:gd name="connsiteY0" fmla="*/ 284625 h 1707714"/>
                  <a:gd name="connsiteX1" fmla="*/ 284625 w 1707714"/>
                  <a:gd name="connsiteY1" fmla="*/ 0 h 1707714"/>
                  <a:gd name="connsiteX2" fmla="*/ 1423089 w 1707714"/>
                  <a:gd name="connsiteY2" fmla="*/ 0 h 1707714"/>
                  <a:gd name="connsiteX3" fmla="*/ 1707714 w 1707714"/>
                  <a:gd name="connsiteY3" fmla="*/ 284625 h 1707714"/>
                  <a:gd name="connsiteX4" fmla="*/ 1707714 w 1707714"/>
                  <a:gd name="connsiteY4" fmla="*/ 1423089 h 1707714"/>
                  <a:gd name="connsiteX5" fmla="*/ 1423089 w 1707714"/>
                  <a:gd name="connsiteY5" fmla="*/ 1707714 h 1707714"/>
                  <a:gd name="connsiteX6" fmla="*/ 284625 w 1707714"/>
                  <a:gd name="connsiteY6" fmla="*/ 1707714 h 1707714"/>
                  <a:gd name="connsiteX7" fmla="*/ 0 w 1707714"/>
                  <a:gd name="connsiteY7" fmla="*/ 1423089 h 1707714"/>
                  <a:gd name="connsiteX8" fmla="*/ 0 w 1707714"/>
                  <a:gd name="connsiteY8" fmla="*/ 284625 h 1707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07714" h="1707714">
                    <a:moveTo>
                      <a:pt x="0" y="284625"/>
                    </a:moveTo>
                    <a:cubicBezTo>
                      <a:pt x="0" y="127431"/>
                      <a:pt x="127431" y="0"/>
                      <a:pt x="284625" y="0"/>
                    </a:cubicBezTo>
                    <a:lnTo>
                      <a:pt x="1423089" y="0"/>
                    </a:lnTo>
                    <a:cubicBezTo>
                      <a:pt x="1580283" y="0"/>
                      <a:pt x="1707714" y="127431"/>
                      <a:pt x="1707714" y="284625"/>
                    </a:cubicBezTo>
                    <a:lnTo>
                      <a:pt x="1707714" y="1423089"/>
                    </a:lnTo>
                    <a:cubicBezTo>
                      <a:pt x="1707714" y="1580283"/>
                      <a:pt x="1580283" y="1707714"/>
                      <a:pt x="1423089" y="1707714"/>
                    </a:cubicBezTo>
                    <a:lnTo>
                      <a:pt x="284625" y="1707714"/>
                    </a:lnTo>
                    <a:cubicBezTo>
                      <a:pt x="127431" y="1707714"/>
                      <a:pt x="0" y="1580283"/>
                      <a:pt x="0" y="1423089"/>
                    </a:cubicBezTo>
                    <a:lnTo>
                      <a:pt x="0" y="284625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alpha val="90000"/>
                  <a:hueOff val="0"/>
                  <a:satOff val="0"/>
                  <a:lumOff val="0"/>
                  <a:alphaOff val="-26667"/>
                </a:schemeClr>
              </a:fillRef>
              <a:effectRef idx="0">
                <a:schemeClr val="accent6">
                  <a:alpha val="90000"/>
                  <a:hueOff val="0"/>
                  <a:satOff val="0"/>
                  <a:lumOff val="0"/>
                  <a:alphaOff val="-26667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5754" tIns="155754" rIns="155754" bIns="155754" numCol="1" spcCol="1270" anchor="ctr" anchorCtr="0">
                <a:noAutofit/>
              </a:bodyPr>
              <a:lstStyle/>
              <a:p>
                <a:pPr lvl="0" algn="ctr" defTabSz="8445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3. </a:t>
                </a:r>
                <a:r>
                  <a:rPr lang="ko-KR" altLang="en-US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통찰을 위한 기법</a:t>
                </a:r>
                <a:endParaRPr lang="ko-KR" altLang="en-US" sz="36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endParaRPr>
              </a:p>
            </p:txBody>
          </p:sp>
          <p:sp>
            <p:nvSpPr>
              <p:cNvPr id="21" name="자유형 20"/>
              <p:cNvSpPr/>
              <p:nvPr/>
            </p:nvSpPr>
            <p:spPr>
              <a:xfrm>
                <a:off x="4673625" y="4734302"/>
                <a:ext cx="1789887" cy="1707714"/>
              </a:xfrm>
              <a:custGeom>
                <a:avLst/>
                <a:gdLst>
                  <a:gd name="connsiteX0" fmla="*/ 0 w 1707714"/>
                  <a:gd name="connsiteY0" fmla="*/ 284625 h 1707714"/>
                  <a:gd name="connsiteX1" fmla="*/ 284625 w 1707714"/>
                  <a:gd name="connsiteY1" fmla="*/ 0 h 1707714"/>
                  <a:gd name="connsiteX2" fmla="*/ 1423089 w 1707714"/>
                  <a:gd name="connsiteY2" fmla="*/ 0 h 1707714"/>
                  <a:gd name="connsiteX3" fmla="*/ 1707714 w 1707714"/>
                  <a:gd name="connsiteY3" fmla="*/ 284625 h 1707714"/>
                  <a:gd name="connsiteX4" fmla="*/ 1707714 w 1707714"/>
                  <a:gd name="connsiteY4" fmla="*/ 1423089 h 1707714"/>
                  <a:gd name="connsiteX5" fmla="*/ 1423089 w 1707714"/>
                  <a:gd name="connsiteY5" fmla="*/ 1707714 h 1707714"/>
                  <a:gd name="connsiteX6" fmla="*/ 284625 w 1707714"/>
                  <a:gd name="connsiteY6" fmla="*/ 1707714 h 1707714"/>
                  <a:gd name="connsiteX7" fmla="*/ 0 w 1707714"/>
                  <a:gd name="connsiteY7" fmla="*/ 1423089 h 1707714"/>
                  <a:gd name="connsiteX8" fmla="*/ 0 w 1707714"/>
                  <a:gd name="connsiteY8" fmla="*/ 284625 h 1707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07714" h="1707714">
                    <a:moveTo>
                      <a:pt x="0" y="284625"/>
                    </a:moveTo>
                    <a:cubicBezTo>
                      <a:pt x="0" y="127431"/>
                      <a:pt x="127431" y="0"/>
                      <a:pt x="284625" y="0"/>
                    </a:cubicBezTo>
                    <a:lnTo>
                      <a:pt x="1423089" y="0"/>
                    </a:lnTo>
                    <a:cubicBezTo>
                      <a:pt x="1580283" y="0"/>
                      <a:pt x="1707714" y="127431"/>
                      <a:pt x="1707714" y="284625"/>
                    </a:cubicBezTo>
                    <a:lnTo>
                      <a:pt x="1707714" y="1423089"/>
                    </a:lnTo>
                    <a:cubicBezTo>
                      <a:pt x="1707714" y="1580283"/>
                      <a:pt x="1580283" y="1707714"/>
                      <a:pt x="1423089" y="1707714"/>
                    </a:cubicBezTo>
                    <a:lnTo>
                      <a:pt x="284625" y="1707714"/>
                    </a:lnTo>
                    <a:cubicBezTo>
                      <a:pt x="127431" y="1707714"/>
                      <a:pt x="0" y="1580283"/>
                      <a:pt x="0" y="1423089"/>
                    </a:cubicBezTo>
                    <a:lnTo>
                      <a:pt x="0" y="284625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alpha val="90000"/>
                  <a:hueOff val="0"/>
                  <a:satOff val="0"/>
                  <a:lumOff val="0"/>
                  <a:alphaOff val="-40000"/>
                </a:schemeClr>
              </a:fillRef>
              <a:effectRef idx="0">
                <a:schemeClr val="accent6">
                  <a:alpha val="90000"/>
                  <a:hueOff val="0"/>
                  <a:satOff val="0"/>
                  <a:lumOff val="0"/>
                  <a:alphaOff val="-4000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5754" tIns="155754" rIns="155754" bIns="155754" numCol="1" spcCol="1270" anchor="ctr" anchorCtr="0">
                <a:noAutofit/>
              </a:bodyPr>
              <a:lstStyle/>
              <a:p>
                <a:pPr lvl="0" algn="ctr" defTabSz="8445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altLang="ko-KR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4. </a:t>
                </a:r>
                <a:r>
                  <a:rPr lang="ko-KR" altLang="en-US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방향 재조성을 </a:t>
                </a:r>
                <a:r>
                  <a:rPr lang="en-US" altLang="ko-KR" sz="3600" dirty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 </a:t>
                </a:r>
                <a:r>
                  <a:rPr lang="ko-KR" altLang="en-US" sz="3600" kern="1200" dirty="0" smtClean="0">
                    <a:latin typeface="210 스무살의봄 L" panose="02020603020101020101" pitchFamily="18" charset="-127"/>
                    <a:ea typeface="210 스무살의봄 L" panose="02020603020101020101" pitchFamily="18" charset="-127"/>
                  </a:rPr>
                  <a:t>위한 기법</a:t>
                </a:r>
                <a:endParaRPr lang="ko-KR" altLang="en-US" sz="3600" kern="1200" dirty="0">
                  <a:latin typeface="210 스무살의봄 L" panose="02020603020101020101" pitchFamily="18" charset="-127"/>
                  <a:ea typeface="210 스무살의봄 L" panose="02020603020101020101" pitchFamily="18" charset="-12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7322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4</a:t>
            </a:r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상담기</a:t>
            </a:r>
            <a:r>
              <a:rPr lang="ko-KR" altLang="en-US" sz="5400" dirty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5) </a:t>
            </a:r>
            <a:r>
              <a:rPr lang="ko-KR" altLang="en-US" sz="3600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개인 심리학적 접근의 공헌과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비판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val="1697873253"/>
              </p:ext>
            </p:extLst>
          </p:nvPr>
        </p:nvGraphicFramePr>
        <p:xfrm>
          <a:off x="451046" y="1988840"/>
          <a:ext cx="8095908" cy="443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6111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7F4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663300"/>
              </a:solidFill>
            </a:endParaRPr>
          </a:p>
        </p:txBody>
      </p:sp>
      <p:grpSp>
        <p:nvGrpSpPr>
          <p:cNvPr id="29" name="그룹 28"/>
          <p:cNvGrpSpPr/>
          <p:nvPr/>
        </p:nvGrpSpPr>
        <p:grpSpPr>
          <a:xfrm>
            <a:off x="2207261" y="1842663"/>
            <a:ext cx="4289624" cy="3614964"/>
            <a:chOff x="2948102" y="2253425"/>
            <a:chExt cx="2808312" cy="2520280"/>
          </a:xfrm>
          <a:solidFill>
            <a:schemeClr val="bg1"/>
          </a:solidFill>
        </p:grpSpPr>
        <p:grpSp>
          <p:nvGrpSpPr>
            <p:cNvPr id="13" name="그룹 12"/>
            <p:cNvGrpSpPr/>
            <p:nvPr/>
          </p:nvGrpSpPr>
          <p:grpSpPr>
            <a:xfrm>
              <a:off x="3668182" y="2893218"/>
              <a:ext cx="1440160" cy="1880487"/>
              <a:chOff x="3851920" y="3420721"/>
              <a:chExt cx="1440160" cy="1880487"/>
            </a:xfrm>
            <a:grpFill/>
          </p:grpSpPr>
          <p:sp>
            <p:nvSpPr>
              <p:cNvPr id="14" name="타원 13"/>
              <p:cNvSpPr/>
              <p:nvPr/>
            </p:nvSpPr>
            <p:spPr>
              <a:xfrm>
                <a:off x="3851920" y="3420721"/>
                <a:ext cx="1440160" cy="144016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b="1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4247964" y="4560895"/>
                <a:ext cx="648072" cy="44574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4247964" y="5085184"/>
                <a:ext cx="648072" cy="1114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sp>
            <p:nvSpPr>
              <p:cNvPr id="17" name="타원 16"/>
              <p:cNvSpPr/>
              <p:nvPr/>
            </p:nvSpPr>
            <p:spPr>
              <a:xfrm>
                <a:off x="4427984" y="5085184"/>
                <a:ext cx="288032" cy="21602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 b="1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8" name="모서리가 둥근 직사각형 17"/>
            <p:cNvSpPr/>
            <p:nvPr/>
          </p:nvSpPr>
          <p:spPr>
            <a:xfrm>
              <a:off x="2948102" y="3333545"/>
              <a:ext cx="432048" cy="720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모서리가 둥근 직사각형 18"/>
            <p:cNvSpPr/>
            <p:nvPr/>
          </p:nvSpPr>
          <p:spPr>
            <a:xfrm rot="2700000">
              <a:off x="3311711" y="2683664"/>
              <a:ext cx="432048" cy="720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  <p:sp>
          <p:nvSpPr>
            <p:cNvPr id="20" name="모서리가 둥근 직사각형 19"/>
            <p:cNvSpPr/>
            <p:nvPr/>
          </p:nvSpPr>
          <p:spPr>
            <a:xfrm rot="5400000">
              <a:off x="4145224" y="2433445"/>
              <a:ext cx="432048" cy="720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모서리가 둥근 직사각형 20"/>
            <p:cNvSpPr/>
            <p:nvPr/>
          </p:nvSpPr>
          <p:spPr>
            <a:xfrm>
              <a:off x="5324366" y="3333545"/>
              <a:ext cx="432048" cy="720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모서리가 둥근 직사각형 21"/>
            <p:cNvSpPr/>
            <p:nvPr/>
          </p:nvSpPr>
          <p:spPr>
            <a:xfrm rot="8100000">
              <a:off x="4930131" y="2611656"/>
              <a:ext cx="432048" cy="720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445932" y="3495218"/>
            <a:ext cx="1962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CONTENTS</a:t>
            </a:r>
            <a:endParaRPr lang="ko-KR" altLang="en-US" sz="3600" b="1" dirty="0">
              <a:solidFill>
                <a:srgbClr val="FF6E0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2972" y="3074540"/>
            <a:ext cx="23080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dirty="0" smtClean="0">
                <a:ln w="18415" cmpd="sng">
                  <a:noFill/>
                  <a:prstDash val="solid"/>
                </a:ln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1. Adler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algn="ctr"/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생애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615029" y="1653019"/>
            <a:ext cx="1735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2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인간관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3559294" y="1068244"/>
            <a:ext cx="1735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3.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주요개념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5908408" y="1651897"/>
            <a:ext cx="26478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 startAt="4"/>
            </a:pP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상담과정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610708" y="3008367"/>
            <a:ext cx="23836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5.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개인심리학적     접근의 공헌과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비판</a:t>
            </a:r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en-US" altLang="ko-KR" sz="3600" dirty="0">
              <a:solidFill>
                <a:schemeClr val="tx1">
                  <a:lumMod val="50000"/>
                  <a:lumOff val="50000"/>
                </a:schemeClr>
              </a:solidFill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389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-13692"/>
            <a:ext cx="9144000" cy="229056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683568" y="548680"/>
            <a:ext cx="450979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8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팀원</a:t>
            </a:r>
            <a:endParaRPr lang="en-US" altLang="ko-KR" sz="4800" dirty="0" smtClean="0">
              <a:ln w="18415" cmpd="sng">
                <a:noFill/>
                <a:prstDash val="solid"/>
              </a:ln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endParaRPr lang="en-US" altLang="ko-KR" sz="1600" dirty="0">
              <a:ln w="18415" cmpd="sng">
                <a:noFill/>
                <a:prstDash val="solid"/>
              </a:ln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r>
              <a:rPr lang="en-US" altLang="ko-KR" sz="44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201645028 </a:t>
            </a:r>
            <a:r>
              <a:rPr lang="ko-KR" altLang="en-US" sz="4400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송하영</a:t>
            </a:r>
            <a:endParaRPr lang="en-US" altLang="ko-KR" sz="4400" dirty="0" smtClean="0">
              <a:ln w="18415" cmpd="sng">
                <a:noFill/>
                <a:prstDash val="solid"/>
              </a:ln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r>
              <a:rPr lang="en-US" altLang="ko-KR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201645004 </a:t>
            </a:r>
            <a:r>
              <a:rPr lang="ko-KR" altLang="en-US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김가영</a:t>
            </a:r>
            <a:endParaRPr lang="en-US" altLang="ko-KR" sz="4400" dirty="0" smtClean="0">
              <a:ln w="18415" cmpd="sng">
                <a:noFill/>
                <a:prstDash val="solid"/>
              </a:ln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r>
              <a:rPr lang="en-US" altLang="ko-KR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201645007 </a:t>
            </a:r>
            <a:r>
              <a:rPr lang="ko-KR" altLang="en-US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김다현</a:t>
            </a:r>
            <a:endParaRPr lang="en-US" altLang="ko-KR" sz="4400" dirty="0" smtClean="0">
              <a:ln w="18415" cmpd="sng">
                <a:noFill/>
                <a:prstDash val="solid"/>
              </a:ln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r>
              <a:rPr lang="en-US" altLang="ko-KR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201645012 </a:t>
            </a:r>
            <a:r>
              <a:rPr lang="ko-KR" altLang="en-US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김선희</a:t>
            </a:r>
            <a:endParaRPr lang="en-US" altLang="ko-KR" sz="4400" dirty="0" smtClean="0">
              <a:ln w="18415" cmpd="sng">
                <a:noFill/>
                <a:prstDash val="solid"/>
              </a:ln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r>
              <a:rPr lang="en-US" altLang="ko-KR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201645024 </a:t>
            </a:r>
            <a:r>
              <a:rPr lang="ko-KR" altLang="en-US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백원희</a:t>
            </a:r>
            <a:endParaRPr lang="en-US" altLang="ko-KR" sz="4400" dirty="0" smtClean="0">
              <a:ln w="18415" cmpd="sng">
                <a:noFill/>
                <a:prstDash val="solid"/>
              </a:ln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r>
              <a:rPr lang="en-US" altLang="ko-KR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201645047 </a:t>
            </a:r>
            <a:r>
              <a:rPr lang="ko-KR" altLang="en-US" sz="4400" dirty="0" smtClean="0">
                <a:ln w="18415" cmpd="sng">
                  <a:noFill/>
                  <a:prstDash val="solid"/>
                </a:ln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이영경 </a:t>
            </a:r>
            <a:endParaRPr lang="en-US" altLang="ko-KR" sz="4400" dirty="0" smtClean="0">
              <a:ln w="18415" cmpd="sng">
                <a:noFill/>
                <a:prstDash val="solid"/>
              </a:ln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  <a:p>
            <a:endParaRPr lang="ko-KR" altLang="en-US" sz="4400" dirty="0">
              <a:ln w="18415" cmpd="sng">
                <a:noFill/>
                <a:prstDash val="solid"/>
              </a:ln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06616" y="5805264"/>
            <a:ext cx="38204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dirty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THANK YOU.</a:t>
            </a:r>
            <a:endParaRPr lang="ko-KR" altLang="en-US" sz="6000" dirty="0">
              <a:solidFill>
                <a:srgbClr val="FF6E0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467544" y="1340768"/>
            <a:ext cx="0" cy="4104456"/>
          </a:xfrm>
          <a:prstGeom prst="line">
            <a:avLst/>
          </a:prstGeom>
          <a:ln w="190500">
            <a:solidFill>
              <a:schemeClr val="accent5">
                <a:lumMod val="75000"/>
              </a:schemeClr>
            </a:solidFill>
            <a:headEnd type="none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58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74942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출처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571472" y="1928802"/>
            <a:ext cx="79448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>
                <a:ln w="18415" cmpd="sng">
                  <a:noFill/>
                  <a:prstDash val="solid"/>
                </a:ln>
                <a:solidFill>
                  <a:srgbClr val="663300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1</a:t>
            </a:r>
            <a:r>
              <a:rPr lang="en-US" altLang="ko-KR" sz="2400" dirty="0">
                <a:ln w="18415" cmpd="sng">
                  <a:noFill/>
                  <a:prstDash val="solid"/>
                </a:ln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r>
              <a:rPr 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2"/>
              </a:rPr>
              <a:t> http://blog.naver.com/jiyeon4847?Redirect=Log&amp;logNo=220185868000</a:t>
            </a:r>
            <a:endParaRPr lang="en-US" sz="2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2400" dirty="0">
                <a:ln w="18415" cmpd="sng">
                  <a:noFill/>
                  <a:prstDash val="solid"/>
                </a:ln>
                <a:solidFill>
                  <a:srgbClr val="663300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2.</a:t>
            </a:r>
            <a:r>
              <a:rPr lang="en-US" sz="2400" u="sng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en-US" sz="2400" u="sng" dirty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3"/>
              </a:rPr>
              <a:t>http://blog.daum.net/jsh2708/7861906</a:t>
            </a:r>
            <a:endParaRPr lang="en-US" sz="2400" u="sng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2400" dirty="0">
                <a:ln w="18415" cmpd="sng">
                  <a:noFill/>
                  <a:prstDash val="solid"/>
                </a:ln>
                <a:solidFill>
                  <a:srgbClr val="663300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3.</a:t>
            </a:r>
            <a:r>
              <a:rPr lang="en-US" sz="2400" dirty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4"/>
              </a:rPr>
              <a:t> http://</a:t>
            </a:r>
            <a:r>
              <a:rPr lang="en-US" sz="24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4"/>
              </a:rPr>
              <a:t>ryeo0416.blog.me/140151451802</a:t>
            </a:r>
            <a:endParaRPr lang="en-US" sz="24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24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사진</a:t>
            </a:r>
            <a:endParaRPr lang="en-US" sz="24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fontAlgn="base"/>
            <a:r>
              <a:rPr lang="en-US" altLang="ko-KR" sz="2400" u="sng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5"/>
              </a:rPr>
              <a:t>http</a:t>
            </a:r>
            <a:r>
              <a:rPr lang="en-US" altLang="ko-KR" sz="2400" u="sng" dirty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5"/>
              </a:rPr>
              <a:t>://freeview.mireene.co.kr/bbs/board.php?bo_table=e005&amp;wr_id=16</a:t>
            </a:r>
            <a:endParaRPr lang="en-US" altLang="ko-KR" sz="2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fontAlgn="base"/>
            <a:r>
              <a:rPr lang="en-US" altLang="ko-KR" sz="2400" u="sng" dirty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6"/>
              </a:rPr>
              <a:t>https://www.dreamstime.com/stock-photos-metallic-off-button-led-lights-image23938303</a:t>
            </a:r>
            <a:endParaRPr lang="en-US" altLang="ko-KR" sz="2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pPr fontAlgn="base"/>
            <a:r>
              <a:rPr lang="en-US" altLang="ko-KR" sz="2400" u="sng" dirty="0">
                <a:latin typeface="210 스무살의봄 L" panose="02020603020101020101" pitchFamily="18" charset="-127"/>
                <a:ea typeface="210 스무살의봄 L" panose="02020603020101020101" pitchFamily="18" charset="-127"/>
                <a:hlinkClick r:id="rId7"/>
              </a:rPr>
              <a:t>http://www.wtable.net/recipe/pAoyqaxTDejiaMswYuzys6pt</a:t>
            </a:r>
            <a:endParaRPr lang="en-US" altLang="ko-KR" sz="2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en-US" sz="2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2400" dirty="0">
                <a:ln w="18415" cmpd="sng">
                  <a:noFill/>
                  <a:prstDash val="solid"/>
                </a:ln>
                <a:solidFill>
                  <a:srgbClr val="663300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4. </a:t>
            </a:r>
            <a:r>
              <a:rPr lang="ko-KR" altLang="en-US" sz="2400" dirty="0" err="1">
                <a:ln w="18415" cmpd="sng">
                  <a:noFill/>
                  <a:prstDash val="solid"/>
                </a:ln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상담학개론</a:t>
            </a:r>
            <a:r>
              <a:rPr lang="ko-KR" altLang="en-US" sz="2400" dirty="0">
                <a:ln w="18415" cmpd="sng">
                  <a:noFill/>
                  <a:prstDash val="solid"/>
                </a:ln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책 참고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48064" y="2257127"/>
            <a:ext cx="936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dobe 고딕 Std B" pitchFamily="34" charset="-127"/>
                <a:ea typeface="Adobe 고딕 Std B" pitchFamily="34" charset="-127"/>
              </a:rPr>
              <a:t>89%</a:t>
            </a:r>
            <a:endParaRPr lang="ko-KR" altLang="en-US" sz="1400" dirty="0">
              <a:solidFill>
                <a:schemeClr val="bg1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03825" y="2601487"/>
            <a:ext cx="936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dobe 고딕 Std B" pitchFamily="34" charset="-127"/>
                <a:ea typeface="Adobe 고딕 Std B" pitchFamily="34" charset="-127"/>
              </a:rPr>
              <a:t>44%</a:t>
            </a:r>
            <a:endParaRPr lang="ko-KR" altLang="en-US" sz="1400" dirty="0">
              <a:solidFill>
                <a:schemeClr val="bg1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44008" y="3121223"/>
            <a:ext cx="936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dobe 고딕 Std B" pitchFamily="34" charset="-127"/>
                <a:ea typeface="Adobe 고딕 Std B" pitchFamily="34" charset="-127"/>
              </a:rPr>
              <a:t>79%</a:t>
            </a:r>
            <a:endParaRPr lang="ko-KR" altLang="en-US" sz="1400" dirty="0">
              <a:solidFill>
                <a:schemeClr val="bg1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39829" y="3465583"/>
            <a:ext cx="936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dobe 고딕 Std B" pitchFamily="34" charset="-127"/>
                <a:ea typeface="Adobe 고딕 Std B" pitchFamily="34" charset="-127"/>
              </a:rPr>
              <a:t>44%</a:t>
            </a:r>
            <a:endParaRPr lang="ko-KR" altLang="en-US" sz="1400" dirty="0">
              <a:solidFill>
                <a:schemeClr val="bg1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32731" y="3964994"/>
            <a:ext cx="936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dobe 고딕 Std B" pitchFamily="34" charset="-127"/>
                <a:ea typeface="Adobe 고딕 Std B" pitchFamily="34" charset="-127"/>
              </a:rPr>
              <a:t>44%</a:t>
            </a:r>
            <a:endParaRPr lang="ko-KR" altLang="en-US" sz="1400" dirty="0">
              <a:solidFill>
                <a:schemeClr val="bg1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85131" y="4329679"/>
            <a:ext cx="936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dobe 고딕 Std B" pitchFamily="34" charset="-127"/>
                <a:ea typeface="Adobe 고딕 Std B" pitchFamily="34" charset="-127"/>
              </a:rPr>
              <a:t>56%</a:t>
            </a:r>
            <a:endParaRPr lang="ko-KR" altLang="en-US" sz="1400" dirty="0">
              <a:solidFill>
                <a:schemeClr val="bg1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373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1. Adler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의 생애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80653" y="1052736"/>
            <a:ext cx="3911827" cy="547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직사각형 2"/>
          <p:cNvSpPr/>
          <p:nvPr/>
        </p:nvSpPr>
        <p:spPr>
          <a:xfrm>
            <a:off x="283128" y="2495544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구루병에 잦은 후두염과 폐렴을 앓아 집에서 누워지냈고</a:t>
            </a:r>
            <a:r>
              <a:rPr lang="en-US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</a:p>
          <a:p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키가 작고 볼품없는 </a:t>
            </a:r>
            <a:endParaRPr lang="en-US" altLang="ko-KR" sz="32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외모에다 시력까지 심하게 </a:t>
            </a:r>
            <a:endParaRPr lang="en-US" altLang="ko-KR" sz="32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나빴던 데에다 잘생기고 공부 잘했던 형과 비교 받으면서 </a:t>
            </a:r>
            <a:endParaRPr lang="en-US" altLang="ko-KR" sz="32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어머니의 사랑을 받아보고자 했지만 번번히 실패 했다고 함</a:t>
            </a:r>
            <a:r>
              <a:rPr lang="en-US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endParaRPr lang="ko-KR" altLang="en-US" sz="32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128" y="1282682"/>
            <a:ext cx="443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Alfred Adler (</a:t>
            </a:r>
            <a:r>
              <a:rPr lang="en-US" altLang="ko-KR" sz="3600" b="1" dirty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1870~1937)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188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인간관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539552" y="1988840"/>
            <a:ext cx="806489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개인심리이론이 지향하는 인간관의 목표이다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en-US" altLang="ko-KR" sz="14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※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개인의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성격이란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분리할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수 없는 통합적이고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전체적인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특성을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갖는다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인간은 통합된 목적을 가지고 있는 사회적이고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창조적이며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의사결정을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할 수 있는 능동적 존재임을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의미한다</a:t>
            </a:r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endParaRPr lang="ko-KR" altLang="en-US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1) 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성격의 통합성</a:t>
            </a:r>
            <a:endParaRPr lang="ko-KR" altLang="en-US" sz="3600" dirty="0">
              <a:solidFill>
                <a:srgbClr val="FF6E0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044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인간관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539552" y="1958856"/>
            <a:ext cx="806489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아들러는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인간을 사회적 시각에서 이해한다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사회적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관점은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인간이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근본적으로 사회적 테두리에서 영향을 받고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성장한다는데 근거한다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en-US" altLang="ko-KR" sz="14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인간은 생물학적인 특성에 의한 것보다는 목표 지향성이나 목적을 가지고 움직이는 행동의 사회적인 측면이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중요시되어야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할 존재이다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2) 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사회적 존재</a:t>
            </a:r>
            <a:endParaRPr lang="ko-KR" altLang="en-US" sz="3600" dirty="0">
              <a:solidFill>
                <a:srgbClr val="FF6E0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691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인간관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539552" y="1958856"/>
            <a:ext cx="806489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개인심리이론은 능동적 존재로서의 인간을 강조한다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아들러는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개인이 운명의 희생자가 아니라 목적과 의미를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가지고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행동하고 긍정적인 미래를 지향하는 존재라고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주장한다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3) 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능동적 존재</a:t>
            </a:r>
            <a:endParaRPr lang="ko-KR" altLang="en-US" sz="3600" dirty="0">
              <a:solidFill>
                <a:srgbClr val="FF6E0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115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인간관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539552" y="1958856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아들러는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인간을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다른 존재와는 달리 자신의 삶을 계획하고 의미를 추구하는 창조적 </a:t>
            </a:r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존재로 본다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</a:p>
          <a:p>
            <a:endParaRPr lang="en-US" altLang="ko-KR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-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인간은 생물학적 조건이나 환경적 조건을 인식하고 이를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바탕으로 </a:t>
            </a:r>
            <a:r>
              <a:rPr lang="ko-KR" altLang="en-US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새롭게 창조해나갈 수 있는 능력을 가지고 있다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 </a:t>
            </a:r>
            <a:endParaRPr lang="ko-KR" altLang="en-US" sz="36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4) </a:t>
            </a:r>
            <a:r>
              <a:rPr lang="ko-KR" altLang="en-US" sz="3600" dirty="0" smtClean="0">
                <a:solidFill>
                  <a:srgbClr val="FF6E0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창조적 존재</a:t>
            </a:r>
            <a:endParaRPr lang="ko-KR" altLang="en-US" sz="3600" dirty="0">
              <a:solidFill>
                <a:srgbClr val="FF6E0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732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510658" y="1771075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“</a:t>
            </a:r>
            <a:r>
              <a:rPr lang="ko-KR" altLang="en-US" sz="40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인간은 기본적으로 열등감을 가진 동물이다</a:t>
            </a:r>
            <a:r>
              <a:rPr lang="en-US" altLang="ko-KR" sz="40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.”</a:t>
            </a:r>
            <a:endParaRPr lang="ko-KR" altLang="en-US" sz="4000" dirty="0">
              <a:solidFill>
                <a:srgbClr val="FF6E01"/>
              </a:solidFill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1)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열등감과 힘의 추구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564904"/>
            <a:ext cx="3528392" cy="4118391"/>
          </a:xfrm>
          <a:prstGeom prst="rect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4287984" y="2564904"/>
            <a:ext cx="48064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신체적 열등감</a:t>
            </a:r>
            <a:r>
              <a:rPr lang="en-US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, </a:t>
            </a:r>
            <a:r>
              <a:rPr lang="ko-KR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심리적인 또는 사회적인 </a:t>
            </a:r>
            <a:endParaRPr lang="en-US" altLang="ko-KR" sz="32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무능감으로부터 생기는 주관적인 </a:t>
            </a:r>
            <a:endParaRPr lang="en-US" altLang="ko-KR" sz="32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열등의식</a:t>
            </a:r>
            <a:r>
              <a:rPr lang="ko-KR" altLang="en-US" sz="32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을 </a:t>
            </a:r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가지고 있음</a:t>
            </a:r>
            <a:r>
              <a:rPr lang="en-US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endParaRPr lang="ko-KR" altLang="en-US" sz="3200" dirty="0">
              <a:solidFill>
                <a:schemeClr val="bg1"/>
              </a:solidFill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  <p:sp>
        <p:nvSpPr>
          <p:cNvPr id="10" name="아래쪽 화살표 9"/>
          <p:cNvSpPr/>
          <p:nvPr/>
        </p:nvSpPr>
        <p:spPr>
          <a:xfrm>
            <a:off x="6337441" y="4097898"/>
            <a:ext cx="576064" cy="843270"/>
          </a:xfrm>
          <a:prstGeom prst="downArrow">
            <a:avLst/>
          </a:prstGeom>
          <a:noFill/>
          <a:ln>
            <a:solidFill>
              <a:srgbClr val="FF6E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6E0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12308" y="5157192"/>
            <a:ext cx="4626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아</a:t>
            </a:r>
            <a:r>
              <a:rPr lang="ko-KR" altLang="ko-KR" sz="32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들러</a:t>
            </a:r>
            <a:r>
              <a:rPr lang="ko-KR" altLang="en-US" sz="3200" dirty="0" err="1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는</a:t>
            </a:r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 </a:t>
            </a:r>
            <a:r>
              <a:rPr lang="ko-KR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열등감을 </a:t>
            </a:r>
            <a:endParaRPr lang="en-US" altLang="ko-KR" sz="32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200" dirty="0" smtClean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어떻게 </a:t>
            </a:r>
            <a:r>
              <a:rPr lang="ko-KR" altLang="ko-KR" sz="3200" dirty="0">
                <a:solidFill>
                  <a:srgbClr val="FF6E01"/>
                </a:solidFill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극복하느냐</a:t>
            </a:r>
            <a:r>
              <a:rPr lang="ko-KR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가 </a:t>
            </a:r>
            <a:endParaRPr lang="en-US" altLang="ko-KR" sz="32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자기완성을 위해 중요하다</a:t>
            </a:r>
            <a:r>
              <a:rPr lang="ko-KR" altLang="en-US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고 말함</a:t>
            </a:r>
            <a:r>
              <a:rPr lang="en-US" altLang="ko-KR" sz="32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  <a:endParaRPr lang="ko-KR" altLang="en-US" sz="32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627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9" grpId="0"/>
      <p:bldP spid="10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8577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1797" y="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3. </a:t>
            </a:r>
            <a:r>
              <a:rPr lang="ko-KR" altLang="en-US" sz="5400" dirty="0" smtClean="0">
                <a:solidFill>
                  <a:schemeClr val="bg1"/>
                </a:solidFill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주요개념</a:t>
            </a:r>
            <a:endParaRPr lang="ko-KR" altLang="en-US" sz="5400" dirty="0">
              <a:solidFill>
                <a:schemeClr val="bg1"/>
              </a:solidFill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12474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2) </a:t>
            </a:r>
            <a:r>
              <a:rPr lang="ko-KR" altLang="en-US" sz="3600" dirty="0" smtClean="0">
                <a:latin typeface="210 스무살의봄 B" panose="02020603020101020101" pitchFamily="18" charset="-127"/>
                <a:ea typeface="210 스무살의봄 B" panose="02020603020101020101" pitchFamily="18" charset="-127"/>
              </a:rPr>
              <a:t>공동체감과 사회적 관심 </a:t>
            </a:r>
            <a:endParaRPr lang="ko-KR" altLang="en-US" sz="3600" dirty="0">
              <a:latin typeface="210 스무살의봄 B" panose="02020603020101020101" pitchFamily="18" charset="-127"/>
              <a:ea typeface="210 스무살의봄 B" panose="0202060302010102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39552" y="1958856"/>
            <a:ext cx="806489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①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공동체감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: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각 사람의 삶은 세상의 일부분이며 다른 모든 사람과 함께 가치 있는 존재 라는 느낌을 의미한다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en-US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② </a:t>
            </a:r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사회적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관심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: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사회적 관심은 공동체감의 일부이며 한 </a:t>
            </a:r>
            <a:endParaRPr lang="en-US" altLang="ko-KR" sz="3600" dirty="0" smtClean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  <a:p>
            <a:r>
              <a:rPr lang="ko-KR" altLang="ko-KR" sz="3600" dirty="0" smtClean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사람이 </a:t>
            </a:r>
            <a:r>
              <a:rPr lang="ko-KR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좀 더 유용한 삶을 살려고 노력할 때 따르는 태도를 의미한다</a:t>
            </a:r>
            <a:r>
              <a:rPr lang="en-US" altLang="ko-KR" sz="3600" dirty="0">
                <a:latin typeface="210 스무살의봄 L" panose="02020603020101020101" pitchFamily="18" charset="-127"/>
                <a:ea typeface="210 스무살의봄 L" panose="02020603020101020101" pitchFamily="18" charset="-127"/>
              </a:rPr>
              <a:t>.</a:t>
            </a:r>
          </a:p>
          <a:p>
            <a:endParaRPr lang="en-US" altLang="ko-KR" sz="1400" dirty="0">
              <a:latin typeface="210 스무살의봄 L" panose="02020603020101020101" pitchFamily="18" charset="-127"/>
              <a:ea typeface="210 스무살의봄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350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Microsoft Office PowerPoint</Application>
  <PresentationFormat>화면 슬라이드 쇼(4:3)</PresentationFormat>
  <Paragraphs>205</Paragraphs>
  <Slides>21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9" baseType="lpstr">
      <vt:lpstr>굴림</vt:lpstr>
      <vt:lpstr>Arial</vt:lpstr>
      <vt:lpstr>210 스무살의봄 B</vt:lpstr>
      <vt:lpstr>210 스무살의봄 L</vt:lpstr>
      <vt:lpstr>210 스무살의봄 R</vt:lpstr>
      <vt:lpstr>맑은 고딕</vt:lpstr>
      <vt:lpstr>Adobe 고딕 Std B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2</cp:revision>
  <dcterms:created xsi:type="dcterms:W3CDTF">2016-09-28T07:59:06Z</dcterms:created>
  <dcterms:modified xsi:type="dcterms:W3CDTF">2016-09-28T10:32:32Z</dcterms:modified>
</cp:coreProperties>
</file>