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4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9" r:id="rId4"/>
    <p:sldId id="260" r:id="rId5"/>
    <p:sldId id="261" r:id="rId6"/>
    <p:sldId id="263" r:id="rId7"/>
    <p:sldId id="262" r:id="rId8"/>
    <p:sldId id="264" r:id="rId9"/>
    <p:sldId id="265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474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BDEDC-CD98-451E-941E-B033A43F98A9}" type="datetimeFigureOut">
              <a:rPr lang="ko-KR" altLang="en-US" smtClean="0"/>
              <a:t>2016-03-09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48F1DF-0AE8-45D3-A808-68393154FC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364235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DE8742-C5B6-4A3A-B9B6-A799783E0E9B}" type="datetimeFigureOut">
              <a:rPr lang="ko-KR" altLang="en-US" smtClean="0"/>
              <a:t>2016-03-09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C90E84-78F3-4324-8548-ED70C5C1EB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617751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9810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64C01-B64A-4DDA-AB4A-7FF68273D669}" type="datetime1">
              <a:rPr lang="ko-KR" altLang="en-US" smtClean="0"/>
              <a:t>2016-03-09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85AA1-E53A-454D-B8C6-886BF9071A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527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1AECC-C222-4218-8CD8-A99F30F16BCC}" type="datetime1">
              <a:rPr lang="ko-KR" altLang="en-US" smtClean="0"/>
              <a:t>2016-03-09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85AA1-E53A-454D-B8C6-886BF9071A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7549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DA2A8-688D-4BC5-99D9-F00B43048FF3}" type="datetime1">
              <a:rPr lang="ko-KR" altLang="en-US" smtClean="0"/>
              <a:t>2016-03-09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85AA1-E53A-454D-B8C6-886BF9071A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4081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35709-44BF-4C86-9E99-76CF0EFF7CF2}" type="datetime1">
              <a:rPr lang="ko-KR" altLang="en-US" smtClean="0"/>
              <a:t>2016-03-09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85AA1-E53A-454D-B8C6-886BF9071A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5859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53F93-3A3F-4321-8E2A-B34DEF290C05}" type="datetime1">
              <a:rPr lang="ko-KR" altLang="en-US" smtClean="0"/>
              <a:t>2016-03-09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85AA1-E53A-454D-B8C6-886BF9071A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0688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57E3A-2018-4D13-BA8B-4B91D24533F2}" type="datetime1">
              <a:rPr lang="ko-KR" altLang="en-US" smtClean="0"/>
              <a:t>2016-03-09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85AA1-E53A-454D-B8C6-886BF9071A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9636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CAE36-3078-4AA7-B759-2160E370F0B9}" type="datetime1">
              <a:rPr lang="ko-KR" altLang="en-US" smtClean="0"/>
              <a:t>2016-03-09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85AA1-E53A-454D-B8C6-886BF9071A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7345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C99AA-A2F1-4B9F-B8B8-C9E3079D98F2}" type="datetime1">
              <a:rPr lang="ko-KR" altLang="en-US" smtClean="0"/>
              <a:t>2016-03-09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85AA1-E53A-454D-B8C6-886BF9071A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0892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27EA4-179B-42F2-B079-0A58CBBB9FF5}" type="datetime1">
              <a:rPr lang="ko-KR" altLang="en-US" smtClean="0"/>
              <a:t>2016-03-09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85AA1-E53A-454D-B8C6-886BF9071A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0545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3DC92-1865-4458-BFFC-C40C84CCB93B}" type="datetime1">
              <a:rPr lang="ko-KR" altLang="en-US" smtClean="0"/>
              <a:t>2016-03-09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85AA1-E53A-454D-B8C6-886BF9071A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2331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327F5-CF67-4BBE-8D09-01F25E6D126C}" type="datetime1">
              <a:rPr lang="ko-KR" altLang="en-US" smtClean="0"/>
              <a:t>2016-03-09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85AA1-E53A-454D-B8C6-886BF9071A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2974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4F7CE-B792-42E7-8D34-57E3A7D1A4CF}" type="datetime1">
              <a:rPr lang="ko-KR" altLang="en-US" smtClean="0"/>
              <a:t>2016-03-09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85AA1-E53A-454D-B8C6-886BF9071AD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2953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2060848"/>
            <a:ext cx="7772400" cy="1470025"/>
          </a:xfrm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ko-KR" altLang="en-US" sz="1800" dirty="0"/>
              <a:t>취업실무</a:t>
            </a:r>
            <a:r>
              <a:rPr lang="en-US" altLang="ko-KR" sz="1800" dirty="0"/>
              <a:t>(Ⅰ) </a:t>
            </a:r>
            <a:r>
              <a:rPr lang="ko-KR" altLang="en-US" sz="1800" dirty="0"/>
              <a:t>강의노트</a:t>
            </a:r>
            <a:br>
              <a:rPr lang="ko-KR" altLang="en-US" sz="1800" dirty="0"/>
            </a:br>
            <a:r>
              <a:rPr lang="ko-KR" altLang="en-US" sz="3600" dirty="0" err="1"/>
              <a:t>전생애적</a:t>
            </a:r>
            <a:r>
              <a:rPr lang="ko-KR" altLang="en-US" sz="3600" dirty="0" smtClean="0"/>
              <a:t> 관점과 진로계획수립</a:t>
            </a:r>
            <a:r>
              <a:rPr lang="en-US" altLang="ko-KR" sz="3600" dirty="0" smtClean="0"/>
              <a:t/>
            </a:r>
            <a:br>
              <a:rPr lang="en-US" altLang="ko-KR" sz="3600" dirty="0" smtClean="0"/>
            </a:br>
            <a:endParaRPr lang="ko-KR" altLang="en-US" sz="22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118394" y="4509120"/>
            <a:ext cx="2328139" cy="1559024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ko-KR" altLang="en-US" dirty="0" smtClean="0"/>
              <a:t>한라대학교</a:t>
            </a:r>
            <a:endParaRPr lang="en-US" altLang="ko-KR" dirty="0" smtClean="0"/>
          </a:p>
          <a:p>
            <a:pPr>
              <a:spcBef>
                <a:spcPts val="300"/>
              </a:spcBef>
            </a:pPr>
            <a:r>
              <a:rPr lang="ko-KR" altLang="en-US" sz="2400" dirty="0" smtClean="0"/>
              <a:t>사회복지학과</a:t>
            </a:r>
            <a:endParaRPr lang="en-US" altLang="ko-KR" sz="2400" dirty="0" smtClean="0"/>
          </a:p>
          <a:p>
            <a:pPr>
              <a:spcBef>
                <a:spcPts val="300"/>
              </a:spcBef>
            </a:pPr>
            <a:r>
              <a:rPr lang="en-US" altLang="ko-KR" sz="2400" dirty="0" smtClean="0"/>
              <a:t>2016. 03. 09</a:t>
            </a:r>
            <a:r>
              <a:rPr lang="ko-KR" altLang="en-US" dirty="0" smtClean="0"/>
              <a:t> 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424303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994122"/>
          </a:xfrm>
        </p:spPr>
        <p:txBody>
          <a:bodyPr>
            <a:normAutofit/>
          </a:bodyPr>
          <a:lstStyle/>
          <a:p>
            <a:pPr algn="l"/>
            <a:r>
              <a:rPr lang="ko-KR" altLang="en-US" sz="3200" dirty="0" smtClean="0"/>
              <a:t>생애주기에 따른 진로발달 </a:t>
            </a:r>
            <a:r>
              <a:rPr lang="en-US" altLang="ko-KR" sz="3200" dirty="0" smtClean="0"/>
              <a:t>5</a:t>
            </a:r>
            <a:r>
              <a:rPr lang="ko-KR" altLang="en-US" sz="3200" dirty="0" smtClean="0"/>
              <a:t>단계</a:t>
            </a:r>
            <a:endParaRPr lang="ko-KR" altLang="en-US" sz="3200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3354777"/>
              </p:ext>
            </p:extLst>
          </p:nvPr>
        </p:nvGraphicFramePr>
        <p:xfrm>
          <a:off x="323528" y="1412776"/>
          <a:ext cx="8568952" cy="4475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1152128"/>
                <a:gridCol w="6192688"/>
              </a:tblGrid>
              <a:tr h="31206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단계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연령범위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주요과제</a:t>
                      </a:r>
                      <a:endParaRPr lang="ko-KR" altLang="en-US" dirty="0"/>
                    </a:p>
                  </a:txBody>
                  <a:tcPr/>
                </a:tc>
              </a:tr>
              <a:tr h="7694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직업선택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0~25</a:t>
                      </a:r>
                      <a:r>
                        <a:rPr lang="ko-KR" altLang="en-US" dirty="0" smtClean="0"/>
                        <a:t>세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직업 이미지 개발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다양한 직업탐색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최초의 직업선택 및 필요한 교육이수</a:t>
                      </a:r>
                      <a:endParaRPr lang="ko-KR" altLang="en-US" dirty="0"/>
                    </a:p>
                  </a:txBody>
                  <a:tcPr/>
                </a:tc>
              </a:tr>
              <a:tr h="538635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조직입사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18~29</a:t>
                      </a:r>
                      <a:r>
                        <a:rPr lang="ko-KR" altLang="en-US" dirty="0" smtClean="0"/>
                        <a:t>세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원하는 조직에서 일자리를 얻음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정확한 정보를 토대로 적합한 직무선택</a:t>
                      </a:r>
                      <a:endParaRPr lang="ko-KR" altLang="en-US" dirty="0"/>
                    </a:p>
                  </a:txBody>
                  <a:tcPr/>
                </a:tc>
              </a:tr>
              <a:tr h="1000322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경력초기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25~40</a:t>
                      </a:r>
                      <a:r>
                        <a:rPr lang="ko-KR" altLang="en-US" dirty="0" smtClean="0"/>
                        <a:t>세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직무와 조직의 규칙과 규범에 대해 배움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자신의 직업과 조직에 적응해 감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역량을 증대시키고 꿈을 추구해 감</a:t>
                      </a:r>
                      <a:endParaRPr lang="ko-KR" altLang="en-US" dirty="0"/>
                    </a:p>
                  </a:txBody>
                  <a:tcPr/>
                </a:tc>
              </a:tr>
              <a:tr h="312066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경력중기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40~55</a:t>
                      </a:r>
                      <a:r>
                        <a:rPr lang="ko-KR" altLang="en-US" dirty="0" smtClean="0"/>
                        <a:t>세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경력 초기와 성인 초기를 재평가하고 꿈을 수정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성인 중기에 적합한 선택을 하고 지속적으로 열심히 일함</a:t>
                      </a:r>
                      <a:endParaRPr lang="ko-KR" altLang="en-US" dirty="0"/>
                    </a:p>
                  </a:txBody>
                  <a:tcPr/>
                </a:tc>
              </a:tr>
              <a:tr h="68783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경력후기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55~</a:t>
                      </a:r>
                      <a:r>
                        <a:rPr lang="ko-KR" altLang="en-US" dirty="0" smtClean="0"/>
                        <a:t>퇴직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지속적으로 열심히 일함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자존심 유지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퇴직준비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59585AA1-E53A-454D-B8C6-886BF9071AD9}" type="slidenum">
              <a:rPr lang="ko-KR" altLang="en-US" smtClean="0"/>
              <a:t>2</a:t>
            </a:fld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51520" y="6004356"/>
            <a:ext cx="7200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err="1" smtClean="0"/>
              <a:t>Greanhaus</a:t>
            </a:r>
            <a:r>
              <a:rPr lang="ko-KR" altLang="en-US" sz="1100" dirty="0" smtClean="0"/>
              <a:t>가 제시한 진로발달의 각 단계에서 해결해야 할 과제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54287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316965"/>
            <a:ext cx="8229600" cy="1039096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l"/>
            <a:r>
              <a:rPr lang="ko-KR" altLang="en-US" sz="3200" dirty="0"/>
              <a:t>생애(生涯) 사건들과 진로 경험</a:t>
            </a:r>
            <a:r>
              <a:rPr lang="en-US" altLang="ko-KR" sz="3200" dirty="0"/>
              <a:t/>
            </a:r>
            <a:br>
              <a:rPr lang="en-US" altLang="ko-KR" sz="3200" dirty="0"/>
            </a:br>
            <a:r>
              <a:rPr lang="en-US" altLang="ko-KR" sz="3200" dirty="0"/>
              <a:t>1)20</a:t>
            </a:r>
            <a:r>
              <a:rPr lang="ko-KR" altLang="en-US" sz="3200" dirty="0"/>
              <a:t>대 취업과 생애 사건들 </a:t>
            </a:r>
            <a:endParaRPr lang="ko-KR" altLang="en-US" sz="32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273" y="1882467"/>
            <a:ext cx="8229600" cy="10424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59585AA1-E53A-454D-B8C6-886BF9071AD9}" type="slidenum">
              <a:rPr lang="ko-KR" altLang="en-US" smtClean="0"/>
              <a:t>3</a:t>
            </a:fld>
            <a:endParaRPr lang="ko-KR" alt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628" y="3446097"/>
            <a:ext cx="8247682" cy="1063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95701" y="4894644"/>
            <a:ext cx="5544616" cy="184665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ko-KR" altLang="en-US" u="sng" dirty="0" smtClean="0"/>
              <a:t>대비하거나 준비해야 할 문제점</a:t>
            </a:r>
            <a:endParaRPr lang="en-US" altLang="ko-KR" u="sng" dirty="0" smtClean="0"/>
          </a:p>
          <a:p>
            <a:pPr marL="342900" indent="-342900">
              <a:buFont typeface="+mj-lt"/>
              <a:buAutoNum type="arabicPeriod"/>
            </a:pPr>
            <a:r>
              <a:rPr lang="ko-KR" altLang="en-US" sz="1600" dirty="0" smtClean="0"/>
              <a:t>경력초기의 선택실패</a:t>
            </a:r>
            <a:endParaRPr lang="en-US" altLang="ko-KR" sz="1600" dirty="0" smtClean="0"/>
          </a:p>
          <a:p>
            <a:pPr marL="342900" indent="-342900">
              <a:buFont typeface="+mj-lt"/>
              <a:buAutoNum type="arabicPeriod"/>
            </a:pPr>
            <a:r>
              <a:rPr lang="ko-KR" altLang="en-US" sz="1600" dirty="0" smtClean="0"/>
              <a:t>독립지체 현상</a:t>
            </a:r>
            <a:endParaRPr lang="en-US" altLang="ko-KR" sz="1600" dirty="0" smtClean="0"/>
          </a:p>
          <a:p>
            <a:pPr marL="342900" indent="-342900">
              <a:buFont typeface="+mj-lt"/>
              <a:buAutoNum type="arabicPeriod"/>
            </a:pPr>
            <a:r>
              <a:rPr lang="ko-KR" altLang="en-US" sz="1600" dirty="0" smtClean="0"/>
              <a:t>소득흐름과 생애 재무 사건과의 불균형</a:t>
            </a:r>
            <a:endParaRPr lang="en-US" altLang="ko-KR" sz="1600" dirty="0" smtClean="0"/>
          </a:p>
          <a:p>
            <a:pPr marL="342900" indent="-342900">
              <a:buFont typeface="+mj-lt"/>
              <a:buAutoNum type="arabicPeriod"/>
            </a:pPr>
            <a:r>
              <a:rPr lang="ko-KR" altLang="en-US" sz="1600" dirty="0" smtClean="0"/>
              <a:t>고비용 재무구조</a:t>
            </a:r>
            <a:endParaRPr lang="en-US" altLang="ko-KR" sz="1600" dirty="0" smtClean="0"/>
          </a:p>
          <a:p>
            <a:pPr marL="342900" indent="-342900">
              <a:buFont typeface="+mj-lt"/>
              <a:buAutoNum type="arabicPeriod"/>
            </a:pPr>
            <a:r>
              <a:rPr lang="ko-KR" altLang="en-US" sz="1600" dirty="0" smtClean="0"/>
              <a:t>중년의 위기</a:t>
            </a:r>
            <a:endParaRPr lang="en-US" altLang="ko-KR" sz="1600" dirty="0" smtClean="0"/>
          </a:p>
          <a:p>
            <a:pPr marL="342900" indent="-342900">
              <a:buFont typeface="+mj-lt"/>
              <a:buAutoNum type="arabicPeriod"/>
            </a:pPr>
            <a:r>
              <a:rPr lang="ko-KR" altLang="en-US" sz="1600" dirty="0" smtClean="0"/>
              <a:t>수명연장으로 인한 노후 불안 확산</a:t>
            </a:r>
            <a:endParaRPr lang="en-US" altLang="ko-KR" sz="1600" dirty="0" smtClean="0"/>
          </a:p>
        </p:txBody>
      </p:sp>
    </p:spTree>
    <p:extLst>
      <p:ext uri="{BB962C8B-B14F-4D97-AF65-F5344CB8AC3E}">
        <p14:creationId xmlns:p14="http://schemas.microsoft.com/office/powerpoint/2010/main" val="428469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38384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ko-KR" altLang="en-US" sz="3200" dirty="0"/>
              <a:t>생애(生涯) 사건들과 진로 경험</a:t>
            </a:r>
            <a:r>
              <a:rPr lang="en-US" altLang="ko-KR" sz="3200" dirty="0"/>
              <a:t/>
            </a:r>
            <a:br>
              <a:rPr lang="en-US" altLang="ko-KR" sz="3200" dirty="0"/>
            </a:br>
            <a:r>
              <a:rPr lang="en-US" altLang="ko-KR" sz="3200" dirty="0"/>
              <a:t>2) </a:t>
            </a:r>
            <a:r>
              <a:rPr lang="ko-KR" altLang="en-US" sz="3200" dirty="0"/>
              <a:t>진로에 대한 객관적 경험과 주관적 경험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ko-KR" altLang="en-US" sz="3600" dirty="0" smtClean="0"/>
              <a:t>진로란</a:t>
            </a:r>
            <a:r>
              <a:rPr lang="en-US" altLang="ko-KR" sz="3600" dirty="0" smtClean="0"/>
              <a:t>?</a:t>
            </a:r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“</a:t>
            </a:r>
            <a:r>
              <a:rPr lang="ko-KR" altLang="en-US" dirty="0" smtClean="0"/>
              <a:t>일생에 걸쳐 지속되는 개인의 일과 관련된 경험</a:t>
            </a:r>
            <a:r>
              <a:rPr lang="en-US" altLang="ko-KR" dirty="0" smtClean="0"/>
              <a:t>”</a:t>
            </a:r>
            <a:r>
              <a:rPr lang="ko-KR" altLang="en-US" dirty="0" smtClean="0"/>
              <a:t>으로 </a:t>
            </a: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객관적 요소와 주관적 요소를 모두 포함하는 개념이다</a:t>
            </a:r>
            <a:r>
              <a:rPr lang="en-US" altLang="ko-KR" dirty="0" smtClean="0"/>
              <a:t>. </a:t>
            </a:r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진로는 객관적 사건이나 상황을 의미하는 동시에 </a:t>
            </a: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일에 대한 열망</a:t>
            </a:r>
            <a:r>
              <a:rPr lang="en-US" altLang="ko-KR" dirty="0" smtClean="0"/>
              <a:t>, </a:t>
            </a:r>
            <a:r>
              <a:rPr lang="ko-KR" altLang="en-US" dirty="0" smtClean="0"/>
              <a:t>만족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부여하는 가치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기대</a:t>
            </a:r>
            <a:r>
              <a:rPr lang="en-US" altLang="ko-KR" dirty="0"/>
              <a:t> </a:t>
            </a:r>
            <a:r>
              <a:rPr lang="ko-KR" altLang="en-US" dirty="0" smtClean="0"/>
              <a:t>등과 같은 주관적 요소들을 포함한다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과거의 진로는 한 조직 내에서 지속적 승진을 추구하는 직선적인 경로가 대부분이었으나</a:t>
            </a:r>
            <a:r>
              <a:rPr lang="en-US" altLang="ko-KR" dirty="0" smtClean="0"/>
              <a:t>,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변화하는 현 사회에서는  한 조직에 안정적으로 머무는 진로경로는 매우 드물게 되었다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과거에 비해 진로에 있어서 주관적 경험이나 요소를 강조하는 이유는 </a:t>
            </a: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조직안팎 혹은 직업영역간을 오가며 변화에 적응하는 책임이 개인에게 달라있기 때문이다</a:t>
            </a:r>
            <a:r>
              <a:rPr lang="en-US" altLang="ko-KR" dirty="0" smtClean="0"/>
              <a:t>. </a:t>
            </a:r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정형화된 진로경로를 상정하기 어려운 현실이 되었으므로</a:t>
            </a:r>
            <a:r>
              <a:rPr lang="en-US" altLang="ko-KR" dirty="0" smtClean="0"/>
              <a:t>, </a:t>
            </a:r>
            <a:r>
              <a:rPr lang="ko-KR" altLang="en-US" dirty="0" smtClean="0"/>
              <a:t>모든 사람에게는 좋은 직업이나 진로가 있기는 어렵고 자신이 몸담고 있거나 추구하는 일에 얼마나 가치를 부여하고 만족하는가가 무엇보다 중요하다</a:t>
            </a:r>
            <a:r>
              <a:rPr lang="en-US" altLang="ko-KR" dirty="0" smtClean="0"/>
              <a:t>. </a:t>
            </a:r>
          </a:p>
          <a:p>
            <a:pPr marL="0" indent="0">
              <a:buNone/>
            </a:pPr>
            <a:r>
              <a:rPr lang="ko-KR" altLang="en-US" dirty="0" smtClean="0"/>
              <a:t>또한 이러한 만족감이 직업영역에 대한 몰입과 헌신을 이끌어 내고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이는 다시 객관적인 성공으로 이어질 수 있다는 점이다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ko-KR" altLang="en-US" u="sng" dirty="0" smtClean="0">
                <a:solidFill>
                  <a:srgbClr val="FF0000"/>
                </a:solidFill>
              </a:rPr>
              <a:t>소득과 사회적 지위로만 직업을 선택할 것이 아니라</a:t>
            </a:r>
            <a:r>
              <a:rPr lang="en-US" altLang="ko-KR" u="sng" dirty="0" smtClean="0">
                <a:solidFill>
                  <a:srgbClr val="FF0000"/>
                </a:solidFill>
              </a:rPr>
              <a:t>, “</a:t>
            </a:r>
            <a:r>
              <a:rPr lang="ko-KR" altLang="en-US" u="sng" dirty="0" smtClean="0">
                <a:solidFill>
                  <a:srgbClr val="FF0000"/>
                </a:solidFill>
              </a:rPr>
              <a:t>좋아하는 일을 찾아라</a:t>
            </a:r>
            <a:r>
              <a:rPr lang="en-US" altLang="ko-KR" u="sng" dirty="0" smtClean="0">
                <a:solidFill>
                  <a:srgbClr val="FF0000"/>
                </a:solidFill>
              </a:rPr>
              <a:t>”</a:t>
            </a:r>
            <a:r>
              <a:rPr lang="ko-KR" altLang="en-US" u="sng" dirty="0" smtClean="0">
                <a:solidFill>
                  <a:srgbClr val="FF0000"/>
                </a:solidFill>
              </a:rPr>
              <a:t>는 것이다</a:t>
            </a:r>
            <a:r>
              <a:rPr lang="en-US" altLang="ko-KR" u="sng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59585AA1-E53A-454D-B8C6-886BF9071AD9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837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ko-KR" altLang="en-US" sz="3200" dirty="0"/>
              <a:t>생의 관점에서의 진로준비와 설계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ko-KR" altLang="en-US" sz="2000" dirty="0" smtClean="0"/>
              <a:t>일과 나를 다시 생각한다</a:t>
            </a:r>
            <a:r>
              <a:rPr lang="en-US" altLang="ko-KR" sz="2000" dirty="0" smtClean="0"/>
              <a:t>.</a:t>
            </a:r>
          </a:p>
          <a:p>
            <a:pPr marL="0" indent="0">
              <a:buNone/>
            </a:pPr>
            <a:r>
              <a:rPr lang="ko-KR" altLang="en-US" sz="1400" dirty="0" smtClean="0"/>
              <a:t>변화하는 사회에서는 어떤 조직도 나의 진로 경로를 제시하거나 마련해 주지 않으므로 나  스스로 개척해 </a:t>
            </a:r>
            <a:endParaRPr lang="en-US" altLang="ko-KR" sz="1400" dirty="0" smtClean="0"/>
          </a:p>
          <a:p>
            <a:pPr marL="0" indent="0">
              <a:buNone/>
            </a:pPr>
            <a:r>
              <a:rPr lang="ko-KR" altLang="en-US" sz="1400" dirty="0" smtClean="0"/>
              <a:t>나가야 한다</a:t>
            </a:r>
            <a:r>
              <a:rPr lang="en-US" altLang="ko-KR" sz="1400" dirty="0" smtClean="0"/>
              <a:t>.</a:t>
            </a:r>
          </a:p>
          <a:p>
            <a:pPr marL="0" indent="0">
              <a:buNone/>
            </a:pPr>
            <a:r>
              <a:rPr lang="ko-KR" altLang="en-US" sz="1400" dirty="0" smtClean="0"/>
              <a:t>나</a:t>
            </a:r>
            <a:r>
              <a:rPr lang="en-US" altLang="ko-KR" sz="1400" u="sng" dirty="0" smtClean="0">
                <a:solidFill>
                  <a:srgbClr val="FF0000"/>
                </a:solidFill>
              </a:rPr>
              <a:t>(</a:t>
            </a:r>
            <a:r>
              <a:rPr lang="ko-KR" altLang="en-US" sz="1400" u="sng" dirty="0" smtClean="0">
                <a:solidFill>
                  <a:srgbClr val="FF0000"/>
                </a:solidFill>
              </a:rPr>
              <a:t>적성</a:t>
            </a:r>
            <a:r>
              <a:rPr lang="en-US" altLang="ko-KR" sz="1400" u="sng" dirty="0" smtClean="0">
                <a:solidFill>
                  <a:srgbClr val="FF0000"/>
                </a:solidFill>
              </a:rPr>
              <a:t>, </a:t>
            </a:r>
            <a:r>
              <a:rPr lang="ko-KR" altLang="en-US" sz="1400" u="sng" dirty="0" smtClean="0">
                <a:solidFill>
                  <a:srgbClr val="FF0000"/>
                </a:solidFill>
              </a:rPr>
              <a:t>흥미</a:t>
            </a:r>
            <a:r>
              <a:rPr lang="en-US" altLang="ko-KR" sz="1400" u="sng" dirty="0" smtClean="0">
                <a:solidFill>
                  <a:srgbClr val="FF0000"/>
                </a:solidFill>
              </a:rPr>
              <a:t>, </a:t>
            </a:r>
            <a:r>
              <a:rPr lang="ko-KR" altLang="en-US" sz="1400" u="sng" dirty="0" smtClean="0">
                <a:solidFill>
                  <a:srgbClr val="FF0000"/>
                </a:solidFill>
              </a:rPr>
              <a:t>가치관</a:t>
            </a:r>
            <a:r>
              <a:rPr lang="en-US" altLang="ko-KR" sz="1400" u="sng" dirty="0" smtClean="0">
                <a:solidFill>
                  <a:srgbClr val="FF0000"/>
                </a:solidFill>
              </a:rPr>
              <a:t>, </a:t>
            </a:r>
            <a:r>
              <a:rPr lang="ko-KR" altLang="en-US" sz="1400" u="sng" dirty="0" smtClean="0">
                <a:solidFill>
                  <a:srgbClr val="FF0000"/>
                </a:solidFill>
              </a:rPr>
              <a:t>라이프스타일</a:t>
            </a:r>
            <a:r>
              <a:rPr lang="en-US" altLang="ko-KR" sz="1400" u="sng" dirty="0" smtClean="0">
                <a:solidFill>
                  <a:srgbClr val="FF0000"/>
                </a:solidFill>
              </a:rPr>
              <a:t>)</a:t>
            </a:r>
            <a:r>
              <a:rPr lang="ko-KR" altLang="en-US" sz="1400" dirty="0" smtClean="0"/>
              <a:t>에 대한 진지한 탐구와</a:t>
            </a:r>
            <a:r>
              <a:rPr lang="en-US" altLang="ko-KR" sz="1400" dirty="0" smtClean="0"/>
              <a:t>,</a:t>
            </a:r>
            <a:r>
              <a:rPr lang="ko-KR" altLang="en-US" sz="1400" dirty="0" smtClean="0"/>
              <a:t> </a:t>
            </a:r>
            <a:endParaRPr lang="en-US" altLang="ko-KR" sz="1400" dirty="0" smtClean="0"/>
          </a:p>
          <a:p>
            <a:pPr marL="0" indent="0">
              <a:buNone/>
            </a:pPr>
            <a:r>
              <a:rPr lang="ko-KR" altLang="en-US" sz="1400" dirty="0" smtClean="0"/>
              <a:t>환경</a:t>
            </a:r>
            <a:r>
              <a:rPr lang="en-US" altLang="ko-KR" sz="1400" u="sng" dirty="0" smtClean="0">
                <a:solidFill>
                  <a:srgbClr val="FF0000"/>
                </a:solidFill>
              </a:rPr>
              <a:t>(</a:t>
            </a:r>
            <a:r>
              <a:rPr lang="ko-KR" altLang="en-US" sz="1400" u="sng" dirty="0" smtClean="0">
                <a:solidFill>
                  <a:srgbClr val="FF0000"/>
                </a:solidFill>
              </a:rPr>
              <a:t>보수</a:t>
            </a:r>
            <a:r>
              <a:rPr lang="en-US" altLang="ko-KR" sz="1400" u="sng" dirty="0" smtClean="0">
                <a:solidFill>
                  <a:srgbClr val="FF0000"/>
                </a:solidFill>
              </a:rPr>
              <a:t>, </a:t>
            </a:r>
            <a:r>
              <a:rPr lang="ko-KR" altLang="en-US" sz="1400" u="sng" dirty="0" smtClean="0">
                <a:solidFill>
                  <a:srgbClr val="FF0000"/>
                </a:solidFill>
              </a:rPr>
              <a:t>근로환경</a:t>
            </a:r>
            <a:r>
              <a:rPr lang="en-US" altLang="ko-KR" sz="1400" u="sng" dirty="0" smtClean="0">
                <a:solidFill>
                  <a:srgbClr val="FF0000"/>
                </a:solidFill>
              </a:rPr>
              <a:t>, </a:t>
            </a:r>
            <a:r>
              <a:rPr lang="ko-KR" altLang="en-US" sz="1400" u="sng" dirty="0" smtClean="0">
                <a:solidFill>
                  <a:srgbClr val="FF0000"/>
                </a:solidFill>
              </a:rPr>
              <a:t>사회</a:t>
            </a:r>
            <a:r>
              <a:rPr lang="en-US" altLang="ko-KR" sz="1400" u="sng" dirty="0" smtClean="0">
                <a:solidFill>
                  <a:srgbClr val="FF0000"/>
                </a:solidFill>
              </a:rPr>
              <a:t>, </a:t>
            </a:r>
            <a:r>
              <a:rPr lang="ko-KR" altLang="en-US" sz="1400" u="sng" dirty="0" smtClean="0">
                <a:solidFill>
                  <a:srgbClr val="FF0000"/>
                </a:solidFill>
              </a:rPr>
              <a:t>가정</a:t>
            </a:r>
            <a:r>
              <a:rPr lang="en-US" altLang="ko-KR" sz="1400" u="sng" dirty="0" smtClean="0">
                <a:solidFill>
                  <a:srgbClr val="FF0000"/>
                </a:solidFill>
              </a:rPr>
              <a:t>, </a:t>
            </a:r>
            <a:r>
              <a:rPr lang="ko-KR" altLang="en-US" sz="1400" u="sng" dirty="0" smtClean="0">
                <a:solidFill>
                  <a:srgbClr val="FF0000"/>
                </a:solidFill>
              </a:rPr>
              <a:t>성장가능성</a:t>
            </a:r>
            <a:r>
              <a:rPr lang="en-US" altLang="ko-KR" sz="1400" u="sng" dirty="0" smtClean="0">
                <a:solidFill>
                  <a:srgbClr val="FF0000"/>
                </a:solidFill>
              </a:rPr>
              <a:t>)</a:t>
            </a:r>
            <a:r>
              <a:rPr lang="ko-KR" altLang="en-US" sz="1400" dirty="0" smtClean="0"/>
              <a:t>에 대한 탐색을 기반하여 충실한 진로선택이 이루어져야 한다</a:t>
            </a:r>
            <a:r>
              <a:rPr lang="en-US" altLang="ko-KR" sz="1400" dirty="0" smtClean="0"/>
              <a:t>.</a:t>
            </a:r>
          </a:p>
          <a:p>
            <a:pPr marL="0" indent="0">
              <a:buNone/>
            </a:pPr>
            <a:endParaRPr lang="en-US" altLang="ko-KR" sz="1400" dirty="0" smtClean="0"/>
          </a:p>
          <a:p>
            <a:r>
              <a:rPr lang="ko-KR" altLang="en-US" sz="2000" dirty="0" smtClean="0"/>
              <a:t>지속적인 학습과 변화</a:t>
            </a:r>
            <a:endParaRPr lang="en-US" altLang="ko-KR" sz="2000" dirty="0"/>
          </a:p>
          <a:p>
            <a:pPr marL="0" indent="0">
              <a:buNone/>
            </a:pPr>
            <a:r>
              <a:rPr lang="ko-KR" altLang="en-US" sz="1400" dirty="0" smtClean="0"/>
              <a:t>진로를 개발해 가는 과정은 지속적인 학습의 과정이다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학습의 과정은 장기간의 노력을 필요로 하며</a:t>
            </a:r>
            <a:r>
              <a:rPr lang="en-US" altLang="ko-KR" sz="1400" dirty="0" smtClean="0"/>
              <a:t>,</a:t>
            </a:r>
          </a:p>
          <a:p>
            <a:pPr marL="0" indent="0">
              <a:buNone/>
            </a:pPr>
            <a:r>
              <a:rPr lang="ko-KR" altLang="en-US" sz="1400" dirty="0" smtClean="0"/>
              <a:t>그 성과는 단기간에 나타나지 않으며 또한 실패의 과정도 거친다</a:t>
            </a:r>
            <a:r>
              <a:rPr lang="en-US" altLang="ko-KR" sz="1400" dirty="0"/>
              <a:t>.</a:t>
            </a:r>
            <a:r>
              <a:rPr lang="ko-KR" altLang="en-US" sz="1400" dirty="0" smtClean="0"/>
              <a:t> 그러므로 우리는 역경이나 실패에 부딪치더라도 낙관적이고 장기적으로 바라볼 수 있도록 역경지수를 높여야 하고</a:t>
            </a:r>
            <a:r>
              <a:rPr lang="en-US" altLang="ko-KR" sz="1400" dirty="0" smtClean="0"/>
              <a:t>,</a:t>
            </a:r>
            <a:r>
              <a:rPr lang="ko-KR" altLang="en-US" sz="1400" dirty="0" smtClean="0"/>
              <a:t> 변화를 수용하는 개방적인 태도가 가져야 한다</a:t>
            </a:r>
            <a:r>
              <a:rPr lang="en-US" altLang="ko-KR" sz="1400" dirty="0" smtClean="0"/>
              <a:t>.</a:t>
            </a:r>
            <a:r>
              <a:rPr lang="ko-KR" altLang="en-US" sz="1400" dirty="0" smtClean="0"/>
              <a:t> </a:t>
            </a:r>
            <a:endParaRPr lang="en-US" altLang="ko-KR" sz="1400" dirty="0" smtClean="0"/>
          </a:p>
          <a:p>
            <a:pPr marL="0" indent="0">
              <a:buNone/>
            </a:pPr>
            <a:r>
              <a:rPr lang="ko-KR" altLang="en-US" sz="1400" u="sng" dirty="0" smtClean="0">
                <a:solidFill>
                  <a:srgbClr val="FF0000"/>
                </a:solidFill>
              </a:rPr>
              <a:t>학습은 생애진로 설계의 필수적인 요소이다</a:t>
            </a:r>
            <a:r>
              <a:rPr lang="en-US" altLang="ko-KR" sz="1400" dirty="0" smtClean="0"/>
              <a:t>.</a:t>
            </a:r>
          </a:p>
          <a:p>
            <a:pPr marL="0" indent="0">
              <a:buNone/>
            </a:pPr>
            <a:endParaRPr lang="en-US" altLang="ko-KR" sz="1400" dirty="0" smtClean="0"/>
          </a:p>
          <a:p>
            <a:r>
              <a:rPr lang="ko-KR" altLang="en-US" sz="2000" dirty="0" smtClean="0"/>
              <a:t>사회적 자본이 자산이다</a:t>
            </a:r>
            <a:r>
              <a:rPr lang="en-US" altLang="ko-KR" sz="2000" dirty="0" smtClean="0"/>
              <a:t>.</a:t>
            </a:r>
          </a:p>
          <a:p>
            <a:pPr marL="0" indent="0">
              <a:buNone/>
            </a:pPr>
            <a:r>
              <a:rPr lang="ko-KR" altLang="en-US" sz="1400" dirty="0" smtClean="0"/>
              <a:t>돈이라는 경제적 자본 못지 않게 중요한 것이 사회적 자본과 경험이다</a:t>
            </a:r>
            <a:r>
              <a:rPr lang="en-US" altLang="ko-KR" sz="1400" dirty="0" smtClean="0"/>
              <a:t>.</a:t>
            </a:r>
          </a:p>
          <a:p>
            <a:pPr marL="0" indent="0">
              <a:buNone/>
            </a:pPr>
            <a:r>
              <a:rPr lang="ko-KR" altLang="en-US" sz="1400" dirty="0" smtClean="0"/>
              <a:t>진로는 개인의 일과 관련한 경험의 총체이지만 성공적인 삶을 가능하게 하는 것은 외로운 개인들간의 경쟁이 아니라</a:t>
            </a:r>
            <a:r>
              <a:rPr lang="en-US" altLang="ko-KR" sz="1400" dirty="0" smtClean="0"/>
              <a:t>,</a:t>
            </a:r>
            <a:r>
              <a:rPr lang="ko-KR" altLang="en-US" sz="1400" dirty="0" smtClean="0"/>
              <a:t> </a:t>
            </a:r>
            <a:endParaRPr lang="en-US" altLang="ko-KR" sz="1400" dirty="0" smtClean="0"/>
          </a:p>
          <a:p>
            <a:pPr marL="0" indent="0">
              <a:buNone/>
            </a:pPr>
            <a:r>
              <a:rPr lang="ko-KR" altLang="en-US" sz="1400" u="sng" dirty="0" smtClean="0">
                <a:solidFill>
                  <a:srgbClr val="FF0000"/>
                </a:solidFill>
              </a:rPr>
              <a:t>다양한 관계망을 통한 협력과 연대의 경</a:t>
            </a:r>
            <a:r>
              <a:rPr lang="ko-KR" altLang="en-US" sz="1400" dirty="0" smtClean="0"/>
              <a:t>험이다</a:t>
            </a:r>
            <a:r>
              <a:rPr lang="en-US" altLang="ko-KR" sz="1400" dirty="0" smtClean="0"/>
              <a:t>.</a:t>
            </a:r>
          </a:p>
          <a:p>
            <a:endParaRPr lang="en-US" altLang="ko-KR" sz="1400" dirty="0" smtClean="0"/>
          </a:p>
          <a:p>
            <a:r>
              <a:rPr lang="ko-KR" altLang="en-US" sz="2000" dirty="0" smtClean="0"/>
              <a:t>경제적 의사결정능력을 키워라</a:t>
            </a:r>
            <a:r>
              <a:rPr lang="en-US" altLang="ko-KR" sz="1400" dirty="0" smtClean="0"/>
              <a:t>.</a:t>
            </a:r>
          </a:p>
          <a:p>
            <a:pPr marL="0" indent="0">
              <a:buNone/>
            </a:pPr>
            <a:r>
              <a:rPr lang="ko-KR" altLang="en-US" sz="1400" dirty="0" smtClean="0"/>
              <a:t>생애현금 흐름을 보면 우리의 삶이 점점 소득 흐름과 생애 재무구조가 불균형하고 고비용 재무구조가 일상화 될 위험이 있다</a:t>
            </a:r>
            <a:r>
              <a:rPr lang="en-US" altLang="ko-KR" sz="1400" dirty="0" smtClean="0"/>
              <a:t>.</a:t>
            </a:r>
          </a:p>
          <a:p>
            <a:pPr marL="0" indent="0">
              <a:buNone/>
            </a:pPr>
            <a:r>
              <a:rPr lang="ko-KR" altLang="en-US" sz="1400" dirty="0" smtClean="0"/>
              <a:t>돈이 없으면 아무 것도 못하는 것이 아니라 적은 돈으로 어떻게 다르게 살아갈 것인가에 대한 고민도 필요하다</a:t>
            </a:r>
            <a:r>
              <a:rPr lang="en-US" altLang="ko-KR" sz="1400" dirty="0" smtClean="0"/>
              <a:t>. </a:t>
            </a:r>
          </a:p>
          <a:p>
            <a:pPr marL="0" indent="0">
              <a:buNone/>
            </a:pPr>
            <a:r>
              <a:rPr lang="ko-KR" altLang="en-US" sz="1400" dirty="0" smtClean="0"/>
              <a:t>작지만 알차게 시작하고</a:t>
            </a:r>
            <a:r>
              <a:rPr lang="ko-KR" altLang="en-US" sz="1400" u="sng" dirty="0" smtClean="0"/>
              <a:t> </a:t>
            </a:r>
            <a:r>
              <a:rPr lang="ko-KR" altLang="en-US" sz="1400" u="sng" dirty="0" smtClean="0">
                <a:solidFill>
                  <a:srgbClr val="FF0000"/>
                </a:solidFill>
              </a:rPr>
              <a:t>현재보다는 미래의 지출을 생각하며 소비하는 습관과 재무설</a:t>
            </a:r>
            <a:r>
              <a:rPr lang="ko-KR" altLang="en-US" sz="1400" dirty="0" smtClean="0">
                <a:solidFill>
                  <a:srgbClr val="FF0000"/>
                </a:solidFill>
              </a:rPr>
              <a:t>계</a:t>
            </a:r>
            <a:r>
              <a:rPr lang="ko-KR" altLang="en-US" sz="1400" dirty="0" smtClean="0"/>
              <a:t>가 필요한 것이다</a:t>
            </a:r>
            <a:r>
              <a:rPr lang="en-US" altLang="ko-KR" sz="1400" dirty="0" smtClean="0"/>
              <a:t>.</a:t>
            </a:r>
            <a:r>
              <a:rPr lang="ko-KR" altLang="en-US" sz="1400" dirty="0" smtClean="0"/>
              <a:t> </a:t>
            </a:r>
            <a:endParaRPr lang="en-US" altLang="ko-KR" sz="1400" dirty="0" smtClean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59585AA1-E53A-454D-B8C6-886BF9071AD9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08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altLang="ko-KR" sz="3200" dirty="0"/>
              <a:t>10</a:t>
            </a:r>
            <a:r>
              <a:rPr lang="ko-KR" altLang="en-US" sz="3200" dirty="0"/>
              <a:t>년 후의 나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ko-KR" altLang="en-US" dirty="0"/>
              <a:t>우리가 바라는 삶과 현실에는 언제나 격차가 있기 마련이며</a:t>
            </a:r>
            <a:r>
              <a:rPr lang="en-US" altLang="ko-KR" dirty="0"/>
              <a:t>, </a:t>
            </a:r>
            <a:r>
              <a:rPr lang="ko-KR" altLang="en-US" dirty="0"/>
              <a:t>우리는 이 격차를 좁히기 위해 </a:t>
            </a:r>
            <a:r>
              <a:rPr lang="ko-KR" altLang="en-US" dirty="0" smtClean="0"/>
              <a:t>활동적으로 노력한다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err="1" smtClean="0"/>
              <a:t>피터</a:t>
            </a:r>
            <a:r>
              <a:rPr lang="ko-KR" altLang="en-US" dirty="0" smtClean="0"/>
              <a:t> </a:t>
            </a:r>
            <a:r>
              <a:rPr lang="ko-KR" altLang="en-US" dirty="0" err="1"/>
              <a:t>셍게</a:t>
            </a:r>
            <a:r>
              <a:rPr lang="en-US" altLang="ko-KR" dirty="0"/>
              <a:t>(Peter </a:t>
            </a:r>
            <a:r>
              <a:rPr lang="en-US" altLang="ko-KR" dirty="0" err="1"/>
              <a:t>Senge</a:t>
            </a:r>
            <a:r>
              <a:rPr lang="en-US" altLang="ko-KR" dirty="0"/>
              <a:t>)</a:t>
            </a:r>
            <a:r>
              <a:rPr lang="ko-KR" altLang="en-US" dirty="0"/>
              <a:t>는 이 격차를 </a:t>
            </a:r>
            <a:r>
              <a:rPr lang="ko-KR" altLang="en-US" dirty="0">
                <a:solidFill>
                  <a:srgbClr val="FF0000"/>
                </a:solidFill>
              </a:rPr>
              <a:t>‘창조적 긴장</a:t>
            </a:r>
            <a:r>
              <a:rPr lang="ko-KR" altLang="en-US" dirty="0"/>
              <a:t>’이라고 불렀다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/>
              <a:t>우리는 어렸을 때에는 우리가 바라는 삶에 대해 낭만적인 생각을 가지고 있었으나</a:t>
            </a:r>
            <a:r>
              <a:rPr lang="en-US" altLang="ko-KR" dirty="0"/>
              <a:t>, </a:t>
            </a:r>
            <a:r>
              <a:rPr lang="ko-KR" altLang="en-US" dirty="0"/>
              <a:t>나이가 들면서 </a:t>
            </a:r>
            <a:r>
              <a:rPr lang="ko-KR" altLang="en-US" dirty="0" smtClean="0"/>
              <a:t>점점 이러한 </a:t>
            </a:r>
            <a:r>
              <a:rPr lang="ko-KR" altLang="en-US" dirty="0"/>
              <a:t>열망들은 묻혀버렸다</a:t>
            </a:r>
            <a:r>
              <a:rPr lang="en-US" altLang="ko-KR" dirty="0"/>
              <a:t>. </a:t>
            </a:r>
            <a:r>
              <a:rPr lang="ko-KR" altLang="en-US" dirty="0"/>
              <a:t>그러나 누구나 우리가 인식하든 그렇지 않든</a:t>
            </a:r>
            <a:r>
              <a:rPr lang="en-US" altLang="ko-KR" dirty="0"/>
              <a:t>, </a:t>
            </a:r>
            <a:r>
              <a:rPr lang="ko-KR" altLang="en-US" dirty="0"/>
              <a:t>우리의 내부에 우리를 </a:t>
            </a:r>
            <a:r>
              <a:rPr lang="ko-KR" altLang="en-US" dirty="0" smtClean="0"/>
              <a:t>이끌어 가는 </a:t>
            </a:r>
            <a:r>
              <a:rPr lang="ko-KR" altLang="en-US" dirty="0"/>
              <a:t>어떤 </a:t>
            </a:r>
            <a:r>
              <a:rPr lang="ko-KR" altLang="en-US" dirty="0">
                <a:solidFill>
                  <a:srgbClr val="FF0000"/>
                </a:solidFill>
              </a:rPr>
              <a:t>방향성</a:t>
            </a:r>
            <a:r>
              <a:rPr lang="ko-KR" altLang="en-US" dirty="0"/>
              <a:t>이 있기 마련이다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/>
              <a:t>자신의 열망을 인식하지 못한 채 사회에서 중요하다고 제기되는 가치</a:t>
            </a:r>
          </a:p>
          <a:p>
            <a:pPr marL="0" indent="0">
              <a:buNone/>
            </a:pPr>
            <a:r>
              <a:rPr lang="ko-KR" altLang="en-US" dirty="0"/>
              <a:t>들에 무작정 이끌릴 경우</a:t>
            </a:r>
            <a:r>
              <a:rPr lang="en-US" altLang="ko-KR" dirty="0"/>
              <a:t>, </a:t>
            </a:r>
            <a:r>
              <a:rPr lang="ko-KR" altLang="en-US" dirty="0"/>
              <a:t>현실과 비전의 격차는 창조적 긴장보다는 퇴행으로 가는 </a:t>
            </a:r>
            <a:r>
              <a:rPr lang="ko-KR" altLang="en-US" dirty="0">
                <a:solidFill>
                  <a:srgbClr val="FF0000"/>
                </a:solidFill>
              </a:rPr>
              <a:t>좌절</a:t>
            </a:r>
            <a:r>
              <a:rPr lang="ko-KR" altLang="en-US" dirty="0"/>
              <a:t>이 되기 쉽다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내가 어떤 삶을 살기를 바라는지</a:t>
            </a:r>
            <a:r>
              <a:rPr lang="en-US" altLang="ko-KR" dirty="0"/>
              <a:t>, </a:t>
            </a:r>
            <a:r>
              <a:rPr lang="ko-KR" altLang="en-US" dirty="0"/>
              <a:t>내 삶에서 무엇이 중요한지를 인식하는 것은 인생 전체를 이끌어갈 </a:t>
            </a:r>
            <a:r>
              <a:rPr lang="ko-KR" altLang="en-US" dirty="0" smtClean="0">
                <a:solidFill>
                  <a:srgbClr val="FF0000"/>
                </a:solidFill>
              </a:rPr>
              <a:t>삶의 나침반</a:t>
            </a:r>
            <a:r>
              <a:rPr lang="ko-KR" altLang="en-US" dirty="0" smtClean="0"/>
              <a:t>을 </a:t>
            </a:r>
            <a:r>
              <a:rPr lang="ko-KR" altLang="en-US" dirty="0"/>
              <a:t>다시 한번 점검하는 것과 같이 긴요한 일이다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59585AA1-E53A-454D-B8C6-886BF9071AD9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8901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/>
              <a:t>&lt;10</a:t>
            </a:r>
            <a:r>
              <a:rPr lang="ko-KR" altLang="en-US" sz="3200" dirty="0" smtClean="0"/>
              <a:t>년 후의 나 생각해 보기</a:t>
            </a:r>
            <a:r>
              <a:rPr lang="en-US" altLang="ko-KR" sz="3200" dirty="0" smtClean="0"/>
              <a:t>&gt;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altLang="ko-KR" dirty="0" smtClean="0"/>
              <a:t> 1.  </a:t>
            </a:r>
            <a:r>
              <a:rPr lang="ko-KR" altLang="en-US" dirty="0"/>
              <a:t>오늘은 며칠인가요</a:t>
            </a:r>
            <a:r>
              <a:rPr lang="en-US" altLang="ko-KR" dirty="0"/>
              <a:t>? </a:t>
            </a:r>
            <a:r>
              <a:rPr lang="ko-KR" altLang="en-US" dirty="0"/>
              <a:t>당신은 누구이며</a:t>
            </a:r>
            <a:r>
              <a:rPr lang="en-US" altLang="ko-KR" dirty="0"/>
              <a:t>, </a:t>
            </a:r>
            <a:r>
              <a:rPr lang="ko-KR" altLang="en-US" dirty="0"/>
              <a:t>현재 어떤 모습인가요</a:t>
            </a:r>
            <a:r>
              <a:rPr lang="en-US" altLang="ko-KR" dirty="0"/>
              <a:t>?</a:t>
            </a:r>
          </a:p>
          <a:p>
            <a:pPr marL="0" indent="0">
              <a:buNone/>
            </a:pPr>
            <a:r>
              <a:rPr lang="en-US" altLang="ko-KR" dirty="0" smtClean="0"/>
              <a:t> 2</a:t>
            </a:r>
            <a:r>
              <a:rPr lang="en-US" altLang="ko-KR" dirty="0"/>
              <a:t>. </a:t>
            </a:r>
            <a:r>
              <a:rPr lang="en-US" altLang="ko-KR" dirty="0" smtClean="0"/>
              <a:t> </a:t>
            </a:r>
            <a:r>
              <a:rPr lang="ko-KR" altLang="en-US" dirty="0" smtClean="0"/>
              <a:t>당신 </a:t>
            </a:r>
            <a:r>
              <a:rPr lang="ko-KR" altLang="en-US" dirty="0"/>
              <a:t>어디에서 어떤 집에서 살고 있나요</a:t>
            </a:r>
            <a:r>
              <a:rPr lang="en-US" altLang="ko-KR" dirty="0"/>
              <a:t>?</a:t>
            </a:r>
          </a:p>
          <a:p>
            <a:pPr marL="0" indent="0">
              <a:buNone/>
            </a:pPr>
            <a:r>
              <a:rPr lang="en-US" altLang="ko-KR" dirty="0" smtClean="0"/>
              <a:t> 3</a:t>
            </a:r>
            <a:r>
              <a:rPr lang="en-US" altLang="ko-KR" dirty="0"/>
              <a:t>. </a:t>
            </a:r>
            <a:r>
              <a:rPr lang="en-US" altLang="ko-KR" dirty="0" smtClean="0"/>
              <a:t> </a:t>
            </a:r>
            <a:r>
              <a:rPr lang="ko-KR" altLang="en-US" dirty="0" smtClean="0"/>
              <a:t>당신은 </a:t>
            </a:r>
            <a:r>
              <a:rPr lang="ko-KR" altLang="en-US" dirty="0"/>
              <a:t>누구와 함께 살고 있나요</a:t>
            </a:r>
            <a:r>
              <a:rPr lang="en-US" altLang="ko-KR" dirty="0"/>
              <a:t>? </a:t>
            </a:r>
            <a:r>
              <a:rPr lang="ko-KR" altLang="en-US" dirty="0"/>
              <a:t>가족은 어떻게 되며 사이는 어떤가요</a:t>
            </a:r>
            <a:r>
              <a:rPr lang="en-US" altLang="ko-KR" dirty="0"/>
              <a:t>?</a:t>
            </a:r>
          </a:p>
          <a:p>
            <a:pPr marL="0" indent="0">
              <a:buNone/>
            </a:pPr>
            <a:r>
              <a:rPr lang="en-US" altLang="ko-KR" dirty="0" smtClean="0"/>
              <a:t> 4</a:t>
            </a:r>
            <a:r>
              <a:rPr lang="en-US" altLang="ko-KR" dirty="0"/>
              <a:t>. </a:t>
            </a:r>
            <a:r>
              <a:rPr lang="en-US" altLang="ko-KR" dirty="0" smtClean="0"/>
              <a:t> </a:t>
            </a:r>
            <a:r>
              <a:rPr lang="ko-KR" altLang="en-US" dirty="0" smtClean="0"/>
              <a:t>당신은 </a:t>
            </a:r>
            <a:r>
              <a:rPr lang="ko-KR" altLang="en-US" dirty="0"/>
              <a:t>무슨 일을 하고 있나요</a:t>
            </a:r>
            <a:r>
              <a:rPr lang="en-US" altLang="ko-KR" dirty="0"/>
              <a:t>?</a:t>
            </a:r>
          </a:p>
          <a:p>
            <a:pPr marL="0" indent="0">
              <a:buNone/>
            </a:pPr>
            <a:r>
              <a:rPr lang="en-US" altLang="ko-KR" dirty="0" smtClean="0"/>
              <a:t> 5</a:t>
            </a:r>
            <a:r>
              <a:rPr lang="en-US" altLang="ko-KR" dirty="0"/>
              <a:t>. </a:t>
            </a:r>
            <a:r>
              <a:rPr lang="en-US" altLang="ko-KR" dirty="0" smtClean="0"/>
              <a:t> </a:t>
            </a:r>
            <a:r>
              <a:rPr lang="ko-KR" altLang="en-US" dirty="0" smtClean="0"/>
              <a:t>당신이 </a:t>
            </a:r>
            <a:r>
              <a:rPr lang="ko-KR" altLang="en-US" dirty="0"/>
              <a:t>일하는 곳은 어디에 위치해 있나요</a:t>
            </a:r>
            <a:r>
              <a:rPr lang="en-US" altLang="ko-KR" dirty="0"/>
              <a:t>? </a:t>
            </a:r>
            <a:r>
              <a:rPr lang="ko-KR" altLang="en-US" dirty="0"/>
              <a:t>어떤 건물이나 환경에서 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/>
              <a:t>일하고 있나요</a:t>
            </a:r>
            <a:r>
              <a:rPr lang="en-US" altLang="ko-KR" dirty="0"/>
              <a:t>?</a:t>
            </a:r>
          </a:p>
          <a:p>
            <a:pPr marL="0" indent="0">
              <a:buNone/>
            </a:pPr>
            <a:r>
              <a:rPr lang="en-US" altLang="ko-KR" dirty="0" smtClean="0"/>
              <a:t> 6</a:t>
            </a:r>
            <a:r>
              <a:rPr lang="en-US" altLang="ko-KR" dirty="0"/>
              <a:t>. </a:t>
            </a:r>
            <a:r>
              <a:rPr lang="en-US" altLang="ko-KR" dirty="0" smtClean="0"/>
              <a:t> </a:t>
            </a:r>
            <a:r>
              <a:rPr lang="ko-KR" altLang="en-US" dirty="0" smtClean="0"/>
              <a:t>당신이 </a:t>
            </a:r>
            <a:r>
              <a:rPr lang="ko-KR" altLang="en-US" dirty="0"/>
              <a:t>일하는 일터에 대해서 설명해 주세요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r>
              <a:rPr lang="en-US" altLang="ko-KR" dirty="0" smtClean="0"/>
              <a:t> 7.  </a:t>
            </a:r>
            <a:r>
              <a:rPr lang="ko-KR" altLang="en-US" dirty="0"/>
              <a:t>당신은 보통 하루를 어떻게 보내나요</a:t>
            </a:r>
            <a:r>
              <a:rPr lang="en-US" altLang="ko-KR" dirty="0"/>
              <a:t>? </a:t>
            </a:r>
            <a:r>
              <a:rPr lang="ko-KR" altLang="en-US" dirty="0"/>
              <a:t>또 보통 일주일은 어떻게 보내나요</a:t>
            </a:r>
            <a:r>
              <a:rPr lang="en-US" altLang="ko-KR" dirty="0"/>
              <a:t>?</a:t>
            </a:r>
          </a:p>
          <a:p>
            <a:pPr marL="0" indent="0">
              <a:buNone/>
            </a:pPr>
            <a:r>
              <a:rPr lang="en-US" altLang="ko-KR" dirty="0" smtClean="0"/>
              <a:t> 8.  </a:t>
            </a:r>
            <a:r>
              <a:rPr lang="ko-KR" altLang="en-US" dirty="0"/>
              <a:t>당신의 직장은 출퇴근과 일하는 시간이 엄격히 정해져 있나요</a:t>
            </a:r>
            <a:r>
              <a:rPr lang="en-US" altLang="ko-KR" dirty="0"/>
              <a:t>? </a:t>
            </a:r>
            <a:r>
              <a:rPr lang="ko-KR" altLang="en-US" dirty="0"/>
              <a:t>아니면 좀 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/>
              <a:t>자유롭게 </a:t>
            </a:r>
            <a:r>
              <a:rPr lang="ko-KR" altLang="en-US" dirty="0"/>
              <a:t>시간을 쓸 </a:t>
            </a:r>
            <a:r>
              <a:rPr lang="ko-KR" altLang="en-US" dirty="0" smtClean="0"/>
              <a:t>수 있나요</a:t>
            </a:r>
            <a:r>
              <a:rPr lang="en-US" altLang="ko-KR" dirty="0"/>
              <a:t>?</a:t>
            </a:r>
          </a:p>
          <a:p>
            <a:pPr marL="0" indent="0">
              <a:buNone/>
            </a:pPr>
            <a:r>
              <a:rPr lang="en-US" altLang="ko-KR" dirty="0" smtClean="0"/>
              <a:t> 9</a:t>
            </a:r>
            <a:r>
              <a:rPr lang="en-US" altLang="ko-KR" dirty="0"/>
              <a:t>. </a:t>
            </a:r>
            <a:r>
              <a:rPr lang="en-US" altLang="ko-KR" dirty="0" smtClean="0"/>
              <a:t> </a:t>
            </a:r>
            <a:r>
              <a:rPr lang="ko-KR" altLang="en-US" dirty="0" smtClean="0"/>
              <a:t>여가 </a:t>
            </a:r>
            <a:r>
              <a:rPr lang="ko-KR" altLang="en-US" dirty="0"/>
              <a:t>시간이 많은가요</a:t>
            </a:r>
            <a:r>
              <a:rPr lang="en-US" altLang="ko-KR" dirty="0"/>
              <a:t>? </a:t>
            </a:r>
            <a:r>
              <a:rPr lang="ko-KR" altLang="en-US" dirty="0"/>
              <a:t>그렇다면 시간을 어떻게 보내고 있나요</a:t>
            </a:r>
            <a:r>
              <a:rPr lang="en-US" altLang="ko-KR" dirty="0"/>
              <a:t>?</a:t>
            </a:r>
          </a:p>
          <a:p>
            <a:pPr marL="0" indent="0">
              <a:buNone/>
            </a:pPr>
            <a:r>
              <a:rPr lang="en-US" altLang="ko-KR" dirty="0"/>
              <a:t>10. </a:t>
            </a:r>
            <a:r>
              <a:rPr lang="ko-KR" altLang="en-US" dirty="0"/>
              <a:t>당신의 경제 형편은 어떤가요</a:t>
            </a:r>
            <a:r>
              <a:rPr lang="en-US" altLang="ko-KR" dirty="0"/>
              <a:t>? </a:t>
            </a:r>
            <a:r>
              <a:rPr lang="ko-KR" altLang="en-US" dirty="0"/>
              <a:t>부유하거나 혹은 아니라면 왜 그런가요</a:t>
            </a:r>
            <a:r>
              <a:rPr lang="en-US" altLang="ko-KR" dirty="0"/>
              <a:t>?</a:t>
            </a:r>
          </a:p>
          <a:p>
            <a:pPr marL="0" indent="0">
              <a:buNone/>
            </a:pPr>
            <a:r>
              <a:rPr lang="en-US" altLang="ko-KR" dirty="0"/>
              <a:t>11. </a:t>
            </a:r>
            <a:r>
              <a:rPr lang="ko-KR" altLang="en-US" dirty="0"/>
              <a:t>당신이 원했던 대로 행복한가요</a:t>
            </a:r>
            <a:r>
              <a:rPr lang="en-US" altLang="ko-KR" dirty="0"/>
              <a:t>? </a:t>
            </a:r>
            <a:r>
              <a:rPr lang="ko-KR" altLang="en-US" dirty="0"/>
              <a:t>그렇다면</a:t>
            </a:r>
            <a:r>
              <a:rPr lang="en-US" altLang="ko-KR" dirty="0"/>
              <a:t>/</a:t>
            </a:r>
            <a:r>
              <a:rPr lang="ko-KR" altLang="en-US" dirty="0"/>
              <a:t>그렇지 않다면 그 이유는 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</a:t>
            </a:r>
            <a:r>
              <a:rPr lang="ko-KR" altLang="en-US" dirty="0" smtClean="0"/>
              <a:t>무엇  인가요</a:t>
            </a:r>
            <a:r>
              <a:rPr lang="en-US" altLang="ko-KR" dirty="0"/>
              <a:t>?</a:t>
            </a:r>
          </a:p>
          <a:p>
            <a:pPr marL="0" indent="0">
              <a:buNone/>
            </a:pPr>
            <a:r>
              <a:rPr lang="en-US" altLang="ko-KR" dirty="0"/>
              <a:t>12. </a:t>
            </a:r>
            <a:r>
              <a:rPr lang="ko-KR" altLang="en-US" dirty="0"/>
              <a:t>이 외에 </a:t>
            </a:r>
            <a:r>
              <a:rPr lang="en-US" altLang="ko-KR" dirty="0"/>
              <a:t>10</a:t>
            </a:r>
            <a:r>
              <a:rPr lang="ko-KR" altLang="en-US" dirty="0"/>
              <a:t>년 뒤의 당신에 대해서 말하고 싶은 것은</a:t>
            </a:r>
            <a:r>
              <a:rPr lang="en-US" altLang="ko-KR" dirty="0" smtClean="0"/>
              <a:t>?</a:t>
            </a:r>
            <a:endParaRPr lang="en-US" altLang="ko-KR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59585AA1-E53A-454D-B8C6-886BF9071AD9}" type="slidenum">
              <a:rPr lang="ko-KR" altLang="en-US" smtClean="0"/>
              <a:t>7</a:t>
            </a:fld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5436096" y="6400357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Harrington &amp; Hall(2007)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0747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ko-KR" altLang="en-US" sz="3200" dirty="0"/>
              <a:t>직업이란 무엇인가</a:t>
            </a:r>
            <a:r>
              <a:rPr lang="en-US" altLang="ko-KR" sz="3200" dirty="0"/>
              <a:t>?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5252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1800" dirty="0" smtClean="0"/>
              <a:t>직업의 정의</a:t>
            </a:r>
            <a:endParaRPr lang="en-US" altLang="ko-KR" sz="18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  </a:t>
            </a:r>
            <a:r>
              <a:rPr lang="ko-KR" altLang="en-US" sz="1400" dirty="0" smtClean="0"/>
              <a:t>개인이 생계를 위하여 계속적으로 수행하는 경제 및 사회활동</a:t>
            </a:r>
            <a:endParaRPr lang="en-US" altLang="ko-KR" sz="1400" dirty="0" smtClean="0"/>
          </a:p>
          <a:p>
            <a:pPr>
              <a:lnSpc>
                <a:spcPct val="120000"/>
              </a:lnSpc>
            </a:pPr>
            <a:r>
              <a:rPr lang="ko-KR" altLang="en-US" sz="1800" dirty="0" smtClean="0"/>
              <a:t>직업의 의미</a:t>
            </a:r>
            <a:endParaRPr lang="en-US" altLang="ko-KR" sz="1800" dirty="0" smtClean="0"/>
          </a:p>
          <a:p>
            <a:pPr marL="914400" lvl="1" indent="-514350">
              <a:lnSpc>
                <a:spcPct val="120000"/>
              </a:lnSpc>
              <a:buFont typeface="+mj-lt"/>
              <a:buAutoNum type="arabicPeriod"/>
            </a:pPr>
            <a:r>
              <a:rPr lang="ko-KR" altLang="en-US" sz="1400" dirty="0" smtClean="0"/>
              <a:t>생계수단의 확보</a:t>
            </a:r>
            <a:endParaRPr lang="en-US" altLang="ko-KR" sz="1400" dirty="0" smtClean="0"/>
          </a:p>
          <a:p>
            <a:pPr marL="914400" lvl="1" indent="-514350">
              <a:lnSpc>
                <a:spcPct val="120000"/>
              </a:lnSpc>
              <a:buFont typeface="+mj-lt"/>
              <a:buAutoNum type="arabicPeriod"/>
            </a:pPr>
            <a:r>
              <a:rPr lang="ko-KR" altLang="en-US" sz="1400" dirty="0" smtClean="0"/>
              <a:t>사회적 역할의 분담 </a:t>
            </a:r>
            <a:r>
              <a:rPr lang="en-US" altLang="ko-KR" sz="1400" dirty="0" smtClean="0"/>
              <a:t>(</a:t>
            </a:r>
            <a:r>
              <a:rPr lang="ko-KR" altLang="en-US" sz="1400" dirty="0" smtClean="0"/>
              <a:t>분업수행을 통한 사회기여와 봉사</a:t>
            </a:r>
            <a:r>
              <a:rPr lang="en-US" altLang="ko-KR" sz="1400" dirty="0" smtClean="0"/>
              <a:t>)</a:t>
            </a:r>
          </a:p>
          <a:p>
            <a:pPr marL="914400" lvl="1" indent="-514350">
              <a:lnSpc>
                <a:spcPct val="120000"/>
              </a:lnSpc>
              <a:buFont typeface="+mj-lt"/>
              <a:buAutoNum type="arabicPeriod"/>
            </a:pPr>
            <a:r>
              <a:rPr lang="ko-KR" altLang="en-US" sz="1400" dirty="0" smtClean="0"/>
              <a:t>개성 발휘와 자아실현의 장</a:t>
            </a:r>
            <a:endParaRPr lang="en-US" altLang="ko-KR" sz="1400" dirty="0" smtClean="0"/>
          </a:p>
          <a:p>
            <a:pPr marL="914400" lvl="1" indent="-514350">
              <a:lnSpc>
                <a:spcPct val="120000"/>
              </a:lnSpc>
              <a:buFont typeface="+mj-lt"/>
              <a:buAutoNum type="arabicPeriod"/>
            </a:pPr>
            <a:r>
              <a:rPr lang="ko-KR" altLang="en-US" sz="1400" dirty="0" smtClean="0"/>
              <a:t>나를 표현하는 방법이며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행복을 체험하는 장소</a:t>
            </a:r>
            <a:endParaRPr lang="en-US" altLang="ko-KR" sz="1400" dirty="0" smtClean="0"/>
          </a:p>
          <a:p>
            <a:pPr marL="914400" lvl="1" indent="-514350">
              <a:lnSpc>
                <a:spcPct val="120000"/>
              </a:lnSpc>
              <a:buFont typeface="+mj-lt"/>
              <a:buAutoNum type="arabicPeriod"/>
            </a:pPr>
            <a:r>
              <a:rPr lang="ko-KR" altLang="en-US" sz="1400" dirty="0" smtClean="0"/>
              <a:t>계속적으로 수행하는 활동</a:t>
            </a:r>
            <a:r>
              <a:rPr lang="en-US" altLang="ko-KR" sz="1400" dirty="0" smtClean="0"/>
              <a:t>(not </a:t>
            </a:r>
            <a:r>
              <a:rPr lang="ko-KR" altLang="en-US" sz="1400" dirty="0" smtClean="0"/>
              <a:t>일회성 일</a:t>
            </a:r>
            <a:r>
              <a:rPr lang="en-US" altLang="ko-KR" sz="1400" dirty="0" smtClean="0"/>
              <a:t>)</a:t>
            </a:r>
          </a:p>
          <a:p>
            <a:pPr>
              <a:lnSpc>
                <a:spcPct val="120000"/>
              </a:lnSpc>
            </a:pPr>
            <a:r>
              <a:rPr lang="ko-KR" altLang="en-US" sz="1800" dirty="0" smtClean="0"/>
              <a:t>취업의 의미</a:t>
            </a:r>
            <a:endParaRPr lang="en-US" altLang="ko-KR" sz="18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  </a:t>
            </a:r>
            <a:r>
              <a:rPr lang="ko-KR" altLang="en-US" sz="1400" dirty="0" smtClean="0"/>
              <a:t>취업을 한다는 것은 개인적으로는 한 사람의 몫을 하는 성인이 되며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채용되는 조직에서는</a:t>
            </a:r>
            <a:endParaRPr lang="en-US" altLang="ko-KR" sz="14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  </a:t>
            </a:r>
            <a:r>
              <a:rPr lang="ko-KR" altLang="en-US" sz="1400" dirty="0" smtClean="0"/>
              <a:t>업무담당자가 된다는 것을 의미한다</a:t>
            </a:r>
            <a:r>
              <a:rPr lang="en-US" altLang="ko-KR" sz="1400" dirty="0" smtClean="0"/>
              <a:t>.</a:t>
            </a:r>
            <a:r>
              <a:rPr lang="ko-KR" altLang="en-US" sz="1400" dirty="0" smtClean="0"/>
              <a:t>  </a:t>
            </a:r>
            <a:endParaRPr lang="en-US" altLang="ko-KR" sz="1400" dirty="0" smtClean="0"/>
          </a:p>
          <a:p>
            <a:pPr marL="914400" lvl="1" indent="-514350">
              <a:lnSpc>
                <a:spcPct val="120000"/>
              </a:lnSpc>
              <a:buFont typeface="+mj-lt"/>
              <a:buAutoNum type="arabicPeriod"/>
            </a:pPr>
            <a:r>
              <a:rPr lang="ko-KR" altLang="en-US" sz="1400" dirty="0" smtClean="0"/>
              <a:t>성인으로서의 독립</a:t>
            </a:r>
            <a:endParaRPr lang="en-US" altLang="ko-KR" sz="1400" dirty="0" smtClean="0"/>
          </a:p>
          <a:p>
            <a:pPr marL="914400" lvl="1" indent="-514350">
              <a:lnSpc>
                <a:spcPct val="120000"/>
              </a:lnSpc>
              <a:buFont typeface="+mj-lt"/>
              <a:buAutoNum type="arabicPeriod"/>
            </a:pPr>
            <a:r>
              <a:rPr lang="ko-KR" altLang="en-US" sz="1400" dirty="0" smtClean="0"/>
              <a:t>조직원으로서의 정체성과 역할 수행</a:t>
            </a:r>
            <a:endParaRPr lang="en-US" altLang="ko-KR" sz="1400" dirty="0" smtClean="0"/>
          </a:p>
          <a:p>
            <a:pPr marL="914400" lvl="1" indent="-514350">
              <a:lnSpc>
                <a:spcPct val="120000"/>
              </a:lnSpc>
              <a:buFont typeface="+mj-lt"/>
              <a:buAutoNum type="arabicPeriod"/>
            </a:pPr>
            <a:r>
              <a:rPr lang="ko-KR" altLang="en-US" sz="1400" dirty="0" smtClean="0"/>
              <a:t>역량을 발휘하고 발전시켜 감                                                                                                  </a:t>
            </a:r>
            <a:endParaRPr lang="en-US" altLang="ko-KR" sz="1400" dirty="0" smtClean="0"/>
          </a:p>
          <a:p>
            <a:pPr marL="914400" lvl="1" indent="-514350">
              <a:lnSpc>
                <a:spcPct val="120000"/>
              </a:lnSpc>
              <a:buFont typeface="+mj-lt"/>
              <a:buAutoNum type="arabicPeriod"/>
            </a:pPr>
            <a:endParaRPr lang="en-US" altLang="ko-KR" sz="1400" dirty="0" smtClean="0"/>
          </a:p>
          <a:p>
            <a:pPr marL="514350" indent="-514350">
              <a:buFont typeface="+mj-lt"/>
              <a:buAutoNum type="arabicPeriod"/>
            </a:pPr>
            <a:endParaRPr lang="en-US" altLang="ko-KR" sz="1400" dirty="0"/>
          </a:p>
          <a:p>
            <a:pPr marL="0" indent="0">
              <a:buNone/>
            </a:pPr>
            <a:r>
              <a:rPr lang="en-US" altLang="ko-KR" sz="1400" dirty="0" smtClean="0"/>
              <a:t>    </a:t>
            </a:r>
          </a:p>
          <a:p>
            <a:pPr marL="0" indent="0">
              <a:buNone/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</a:t>
            </a:r>
            <a:endParaRPr lang="ko-KR" altLang="en-US" sz="1400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59585AA1-E53A-454D-B8C6-886BF9071AD9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748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ko-KR" altLang="en-US" sz="3200" dirty="0"/>
              <a:t>취업준비를 위한 단계</a:t>
            </a:r>
            <a:endParaRPr lang="ko-KR" altLang="en-US" sz="3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636913"/>
            <a:ext cx="8229600" cy="1696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59585AA1-E53A-454D-B8C6-886BF9071AD9}" type="slidenum">
              <a:rPr lang="ko-KR" altLang="en-US" smtClean="0"/>
              <a:t>9</a:t>
            </a:fld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7404554" y="566124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   </a:t>
            </a:r>
            <a:r>
              <a:rPr lang="en-US" altLang="ko-KR" dirty="0" smtClean="0"/>
              <a:t>&lt;</a:t>
            </a:r>
            <a:r>
              <a:rPr lang="ko-KR" altLang="en-US" dirty="0" smtClean="0"/>
              <a:t>끝</a:t>
            </a:r>
            <a:r>
              <a:rPr lang="en-US" altLang="ko-KR" dirty="0" smtClean="0"/>
              <a:t>&gt;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3741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721</TotalTime>
  <Words>888</Words>
  <Application>Microsoft Office PowerPoint</Application>
  <PresentationFormat>화면 슬라이드 쇼(4:3)</PresentationFormat>
  <Paragraphs>140</Paragraphs>
  <Slides>9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Office 테마</vt:lpstr>
      <vt:lpstr>취업실무(Ⅰ) 강의노트 전생애적 관점과 진로계획수립 </vt:lpstr>
      <vt:lpstr>생애주기에 따른 진로발달 5단계</vt:lpstr>
      <vt:lpstr>생애(生涯) 사건들과 진로 경험 1)20대 취업과 생애 사건들 </vt:lpstr>
      <vt:lpstr>생애(生涯) 사건들과 진로 경험 2) 진로에 대한 객관적 경험과 주관적 경험</vt:lpstr>
      <vt:lpstr>생의 관점에서의 진로준비와 설계</vt:lpstr>
      <vt:lpstr>10년 후의 나</vt:lpstr>
      <vt:lpstr>&lt;10년 후의 나 생각해 보기&gt;</vt:lpstr>
      <vt:lpstr>직업이란 무엇인가?</vt:lpstr>
      <vt:lpstr>취업준비를 위한 단계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66</cp:revision>
  <cp:lastPrinted>2016-03-08T07:34:06Z</cp:lastPrinted>
  <dcterms:created xsi:type="dcterms:W3CDTF">2016-03-05T01:27:10Z</dcterms:created>
  <dcterms:modified xsi:type="dcterms:W3CDTF">2016-03-09T07:58:32Z</dcterms:modified>
</cp:coreProperties>
</file>