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93" r:id="rId3"/>
    <p:sldId id="257" r:id="rId4"/>
    <p:sldId id="272" r:id="rId5"/>
    <p:sldId id="270" r:id="rId6"/>
    <p:sldId id="273" r:id="rId7"/>
    <p:sldId id="271" r:id="rId8"/>
    <p:sldId id="311" r:id="rId9"/>
    <p:sldId id="258" r:id="rId10"/>
    <p:sldId id="294" r:id="rId11"/>
    <p:sldId id="295" r:id="rId12"/>
    <p:sldId id="296" r:id="rId13"/>
    <p:sldId id="297" r:id="rId14"/>
    <p:sldId id="299" r:id="rId15"/>
    <p:sldId id="307" r:id="rId16"/>
    <p:sldId id="308" r:id="rId17"/>
    <p:sldId id="310" r:id="rId18"/>
    <p:sldId id="262" r:id="rId19"/>
    <p:sldId id="268" r:id="rId20"/>
    <p:sldId id="269" r:id="rId21"/>
    <p:sldId id="316" r:id="rId22"/>
    <p:sldId id="301" r:id="rId23"/>
    <p:sldId id="314" r:id="rId24"/>
    <p:sldId id="315" r:id="rId25"/>
    <p:sldId id="317" r:id="rId26"/>
    <p:sldId id="313" r:id="rId27"/>
    <p:sldId id="318" r:id="rId28"/>
    <p:sldId id="312" r:id="rId29"/>
    <p:sldId id="302" r:id="rId30"/>
    <p:sldId id="304" r:id="rId31"/>
    <p:sldId id="305" r:id="rId32"/>
    <p:sldId id="300" r:id="rId33"/>
    <p:sldId id="306" r:id="rId3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E57"/>
    <a:srgbClr val="57C5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81475" autoAdjust="0"/>
  </p:normalViewPr>
  <p:slideViewPr>
    <p:cSldViewPr>
      <p:cViewPr varScale="1">
        <p:scale>
          <a:sx n="58" d="100"/>
          <a:sy n="58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6A4ADB-D19E-4A08-B9E1-62989C21A19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DAC5396-68A0-48F4-8B80-ACBF0A9843EB}">
      <dgm:prSet phldrT="[텍스트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pPr latinLnBrk="1"/>
          <a:endParaRPr lang="en-US" altLang="ko-KR" sz="1600" b="1" dirty="0" smtClean="0"/>
        </a:p>
        <a:p>
          <a:pPr latinLnBrk="1"/>
          <a:r>
            <a:rPr lang="ko-KR" altLang="en-US" sz="1600" b="1" dirty="0" smtClean="0">
              <a:solidFill>
                <a:schemeClr val="tx1"/>
              </a:solidFill>
            </a:rPr>
            <a:t>고백</a:t>
          </a:r>
          <a:endParaRPr lang="en-US" altLang="ko-KR" sz="1600" b="1" dirty="0" smtClean="0">
            <a:solidFill>
              <a:schemeClr val="tx1"/>
            </a:solidFill>
          </a:endParaRPr>
        </a:p>
        <a:p>
          <a:pPr latinLnBrk="1"/>
          <a:r>
            <a:rPr lang="ko-KR" altLang="en-US" sz="1600" b="1" dirty="0" smtClean="0">
              <a:solidFill>
                <a:schemeClr val="tx1"/>
              </a:solidFill>
            </a:rPr>
            <a:t>단계</a:t>
          </a:r>
          <a:endParaRPr lang="ko-KR" altLang="en-US" sz="1600" b="1" dirty="0">
            <a:solidFill>
              <a:schemeClr val="tx1"/>
            </a:solidFill>
          </a:endParaRPr>
        </a:p>
      </dgm:t>
    </dgm:pt>
    <dgm:pt modelId="{BA53019E-C36D-4165-A52E-4C85C9CDACEC}" type="parTrans" cxnId="{6449F60C-658C-471E-952D-659F5B80F9E8}">
      <dgm:prSet/>
      <dgm:spPr/>
      <dgm:t>
        <a:bodyPr/>
        <a:lstStyle/>
        <a:p>
          <a:pPr latinLnBrk="1"/>
          <a:endParaRPr lang="ko-KR" altLang="en-US"/>
        </a:p>
      </dgm:t>
    </dgm:pt>
    <dgm:pt modelId="{3B12ED2E-0298-4BFB-A478-9A2FF25468E0}" type="sibTrans" cxnId="{6449F60C-658C-471E-952D-659F5B80F9E8}">
      <dgm:prSet/>
      <dgm:spPr/>
      <dgm:t>
        <a:bodyPr/>
        <a:lstStyle/>
        <a:p>
          <a:pPr latinLnBrk="1"/>
          <a:endParaRPr lang="ko-KR" altLang="en-US"/>
        </a:p>
      </dgm:t>
    </dgm:pt>
    <dgm:pt modelId="{B6354F2F-B70A-48BA-BAF8-2FC9C17C5319}">
      <dgm:prSet phldrT="[텍스트]"/>
      <dgm:spPr>
        <a:ln>
          <a:solidFill>
            <a:schemeClr val="tx1"/>
          </a:solidFill>
        </a:ln>
      </dgm:spPr>
      <dgm:t>
        <a:bodyPr/>
        <a:lstStyle/>
        <a:p>
          <a:pPr latinLnBrk="1"/>
          <a:r>
            <a:rPr lang="ko-KR" altLang="en-US" dirty="0" smtClean="0"/>
            <a:t>치유 과정의 필수적인 단계</a:t>
          </a:r>
          <a:endParaRPr lang="ko-KR" altLang="en-US" dirty="0"/>
        </a:p>
      </dgm:t>
    </dgm:pt>
    <dgm:pt modelId="{59D1863A-9472-48B4-BB21-BDD4F04FF130}" type="parTrans" cxnId="{3CC8FE9A-F17D-41B8-868A-064F3A01EAB6}">
      <dgm:prSet/>
      <dgm:spPr/>
      <dgm:t>
        <a:bodyPr/>
        <a:lstStyle/>
        <a:p>
          <a:pPr latinLnBrk="1"/>
          <a:endParaRPr lang="ko-KR" altLang="en-US"/>
        </a:p>
      </dgm:t>
    </dgm:pt>
    <dgm:pt modelId="{C9996D43-7ADD-46CD-A4BD-530BCC2F2EC3}" type="sibTrans" cxnId="{3CC8FE9A-F17D-41B8-868A-064F3A01EAB6}">
      <dgm:prSet/>
      <dgm:spPr/>
      <dgm:t>
        <a:bodyPr/>
        <a:lstStyle/>
        <a:p>
          <a:pPr latinLnBrk="1"/>
          <a:endParaRPr lang="ko-KR" altLang="en-US"/>
        </a:p>
      </dgm:t>
    </dgm:pt>
    <dgm:pt modelId="{D594039B-20C5-4246-8A89-7FBE1A7EF8C0}">
      <dgm:prSet phldrT="[텍스트]"/>
      <dgm:spPr>
        <a:ln>
          <a:solidFill>
            <a:schemeClr val="tx1"/>
          </a:solidFill>
        </a:ln>
      </dgm:spPr>
      <dgm:t>
        <a:bodyPr/>
        <a:lstStyle/>
        <a:p>
          <a:pPr latinLnBrk="1"/>
          <a:r>
            <a:rPr lang="ko-KR" altLang="en-US" dirty="0" smtClean="0"/>
            <a:t>카타르시스 과정을 통해 </a:t>
          </a:r>
          <a:r>
            <a:rPr lang="ko-KR" altLang="en-US" dirty="0" err="1" smtClean="0"/>
            <a:t>치료자에</a:t>
          </a:r>
          <a:r>
            <a:rPr lang="ko-KR" altLang="en-US" dirty="0" smtClean="0"/>
            <a:t> 대한 신뢰 형성</a:t>
          </a:r>
          <a:r>
            <a:rPr lang="en-US" altLang="ko-KR" dirty="0" smtClean="0"/>
            <a:t>, </a:t>
          </a:r>
          <a:r>
            <a:rPr lang="ko-KR" altLang="en-US" dirty="0" smtClean="0"/>
            <a:t>전이 발생</a:t>
          </a:r>
          <a:endParaRPr lang="ko-KR" altLang="en-US" dirty="0"/>
        </a:p>
      </dgm:t>
    </dgm:pt>
    <dgm:pt modelId="{855567CC-A110-4259-835E-58CA5E295EC0}" type="parTrans" cxnId="{B40EFDAB-423A-4A4F-B4FB-C27ED0514055}">
      <dgm:prSet/>
      <dgm:spPr/>
      <dgm:t>
        <a:bodyPr/>
        <a:lstStyle/>
        <a:p>
          <a:pPr latinLnBrk="1"/>
          <a:endParaRPr lang="ko-KR" altLang="en-US"/>
        </a:p>
      </dgm:t>
    </dgm:pt>
    <dgm:pt modelId="{46FF4CF2-99BE-4A6F-8B1F-FCD36AB11B25}" type="sibTrans" cxnId="{B40EFDAB-423A-4A4F-B4FB-C27ED0514055}">
      <dgm:prSet/>
      <dgm:spPr/>
      <dgm:t>
        <a:bodyPr/>
        <a:lstStyle/>
        <a:p>
          <a:pPr latinLnBrk="1"/>
          <a:endParaRPr lang="ko-KR" altLang="en-US"/>
        </a:p>
      </dgm:t>
    </dgm:pt>
    <dgm:pt modelId="{7709E2D4-6132-42A2-AB90-66A18073FC0B}">
      <dgm:prSet phldrT="[텍스트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pPr latinLnBrk="1"/>
          <a:endParaRPr lang="en-US" altLang="ko-KR" sz="1600" b="1" dirty="0" smtClean="0"/>
        </a:p>
        <a:p>
          <a:pPr latinLnBrk="1"/>
          <a:r>
            <a:rPr lang="ko-KR" altLang="en-US" sz="1600" b="1" dirty="0" smtClean="0">
              <a:solidFill>
                <a:schemeClr val="tx1"/>
              </a:solidFill>
            </a:rPr>
            <a:t>명료화</a:t>
          </a:r>
          <a:endParaRPr lang="en-US" altLang="ko-KR" sz="1600" b="1" dirty="0" smtClean="0">
            <a:solidFill>
              <a:schemeClr val="tx1"/>
            </a:solidFill>
          </a:endParaRPr>
        </a:p>
        <a:p>
          <a:pPr latinLnBrk="1"/>
          <a:r>
            <a:rPr lang="ko-KR" altLang="en-US" sz="1600" b="1" dirty="0" smtClean="0">
              <a:solidFill>
                <a:schemeClr val="tx1"/>
              </a:solidFill>
            </a:rPr>
            <a:t>단계</a:t>
          </a:r>
          <a:endParaRPr lang="ko-KR" altLang="en-US" sz="1600" b="1" dirty="0">
            <a:solidFill>
              <a:schemeClr val="tx1"/>
            </a:solidFill>
          </a:endParaRPr>
        </a:p>
      </dgm:t>
    </dgm:pt>
    <dgm:pt modelId="{7508E6FA-D03C-45CB-81FA-E9D05065D4BA}" type="parTrans" cxnId="{9A0D4061-9C37-44C4-9090-2624E8D00197}">
      <dgm:prSet/>
      <dgm:spPr/>
      <dgm:t>
        <a:bodyPr/>
        <a:lstStyle/>
        <a:p>
          <a:pPr latinLnBrk="1"/>
          <a:endParaRPr lang="ko-KR" altLang="en-US"/>
        </a:p>
      </dgm:t>
    </dgm:pt>
    <dgm:pt modelId="{A2D409E2-6C6C-4146-926A-2B40253A02D5}" type="sibTrans" cxnId="{9A0D4061-9C37-44C4-9090-2624E8D00197}">
      <dgm:prSet/>
      <dgm:spPr/>
      <dgm:t>
        <a:bodyPr/>
        <a:lstStyle/>
        <a:p>
          <a:pPr latinLnBrk="1"/>
          <a:endParaRPr lang="ko-KR" altLang="en-US"/>
        </a:p>
      </dgm:t>
    </dgm:pt>
    <dgm:pt modelId="{003DEFB0-A1F6-4C8E-BD31-773E7385C883}">
      <dgm:prSet phldrT="[텍스트]"/>
      <dgm:spPr>
        <a:ln>
          <a:solidFill>
            <a:schemeClr val="tx1"/>
          </a:solidFill>
        </a:ln>
      </dgm:spPr>
      <dgm:t>
        <a:bodyPr/>
        <a:lstStyle/>
        <a:p>
          <a:pPr latinLnBrk="1"/>
          <a:r>
            <a:rPr lang="ko-KR" altLang="en-US" dirty="0" smtClean="0"/>
            <a:t>설명 단계</a:t>
          </a:r>
          <a:endParaRPr lang="ko-KR" altLang="en-US" dirty="0"/>
        </a:p>
      </dgm:t>
    </dgm:pt>
    <dgm:pt modelId="{B41CA3CE-598C-4B1B-8686-B37C9A00F0D2}" type="parTrans" cxnId="{BCB28BC3-D4A2-4CB5-A8BC-9A846258E34B}">
      <dgm:prSet/>
      <dgm:spPr/>
      <dgm:t>
        <a:bodyPr/>
        <a:lstStyle/>
        <a:p>
          <a:pPr latinLnBrk="1"/>
          <a:endParaRPr lang="ko-KR" altLang="en-US"/>
        </a:p>
      </dgm:t>
    </dgm:pt>
    <dgm:pt modelId="{475643B2-C13D-4060-8F7D-EF6FC986F8E8}" type="sibTrans" cxnId="{BCB28BC3-D4A2-4CB5-A8BC-9A846258E34B}">
      <dgm:prSet/>
      <dgm:spPr/>
      <dgm:t>
        <a:bodyPr/>
        <a:lstStyle/>
        <a:p>
          <a:pPr latinLnBrk="1"/>
          <a:endParaRPr lang="ko-KR" altLang="en-US"/>
        </a:p>
      </dgm:t>
    </dgm:pt>
    <dgm:pt modelId="{B57AA1FF-7C3D-46F9-9CCA-22F324222054}">
      <dgm:prSet phldrT="[텍스트]"/>
      <dgm:spPr>
        <a:ln>
          <a:solidFill>
            <a:schemeClr val="tx1"/>
          </a:solidFill>
        </a:ln>
      </dgm:spPr>
      <dgm:t>
        <a:bodyPr/>
        <a:lstStyle/>
        <a:p>
          <a:pPr latinLnBrk="1"/>
          <a:r>
            <a:rPr lang="ko-KR" altLang="en-US" dirty="0" smtClean="0"/>
            <a:t>문제의 기원에 대해 알게 됨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E65B0266-C1DC-4894-BBA9-B39E69795A83}" type="parTrans" cxnId="{7E6BD93C-914E-4EC5-9773-989A3A757728}">
      <dgm:prSet/>
      <dgm:spPr/>
      <dgm:t>
        <a:bodyPr/>
        <a:lstStyle/>
        <a:p>
          <a:pPr latinLnBrk="1"/>
          <a:endParaRPr lang="ko-KR" altLang="en-US"/>
        </a:p>
      </dgm:t>
    </dgm:pt>
    <dgm:pt modelId="{6820377C-FE92-4FE5-B8E6-B3A65FFFC2B4}" type="sibTrans" cxnId="{7E6BD93C-914E-4EC5-9773-989A3A757728}">
      <dgm:prSet/>
      <dgm:spPr/>
      <dgm:t>
        <a:bodyPr/>
        <a:lstStyle/>
        <a:p>
          <a:pPr latinLnBrk="1"/>
          <a:endParaRPr lang="ko-KR" altLang="en-US"/>
        </a:p>
      </dgm:t>
    </dgm:pt>
    <dgm:pt modelId="{AE14601F-2C20-4515-AEDF-F34C2A701C06}">
      <dgm:prSet phldrT="[텍스트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pPr latinLnBrk="1"/>
          <a:endParaRPr lang="en-US" altLang="ko-KR" sz="1600" b="1" dirty="0" smtClean="0"/>
        </a:p>
        <a:p>
          <a:pPr latinLnBrk="1"/>
          <a:r>
            <a:rPr lang="ko-KR" altLang="en-US" sz="1600" b="1" dirty="0" smtClean="0">
              <a:solidFill>
                <a:schemeClr val="tx1"/>
              </a:solidFill>
            </a:rPr>
            <a:t>교육</a:t>
          </a:r>
          <a:endParaRPr lang="en-US" altLang="ko-KR" sz="1600" b="1" dirty="0" smtClean="0">
            <a:solidFill>
              <a:schemeClr val="tx1"/>
            </a:solidFill>
          </a:endParaRPr>
        </a:p>
        <a:p>
          <a:pPr latinLnBrk="1"/>
          <a:r>
            <a:rPr lang="ko-KR" altLang="en-US" sz="1600" b="1" dirty="0" smtClean="0">
              <a:solidFill>
                <a:schemeClr val="tx1"/>
              </a:solidFill>
            </a:rPr>
            <a:t>단계</a:t>
          </a:r>
          <a:endParaRPr lang="ko-KR" altLang="en-US" sz="1600" b="1" dirty="0">
            <a:solidFill>
              <a:schemeClr val="tx1"/>
            </a:solidFill>
          </a:endParaRPr>
        </a:p>
      </dgm:t>
    </dgm:pt>
    <dgm:pt modelId="{5EDCF6B0-F970-4F9C-84FF-ED93667E95CA}" type="parTrans" cxnId="{641D7A3A-3F1E-4B30-A0A6-F78E896351EB}">
      <dgm:prSet/>
      <dgm:spPr/>
      <dgm:t>
        <a:bodyPr/>
        <a:lstStyle/>
        <a:p>
          <a:pPr latinLnBrk="1"/>
          <a:endParaRPr lang="ko-KR" altLang="en-US"/>
        </a:p>
      </dgm:t>
    </dgm:pt>
    <dgm:pt modelId="{ED308E7D-DFE3-4847-A74B-2308ADD9030A}" type="sibTrans" cxnId="{641D7A3A-3F1E-4B30-A0A6-F78E896351EB}">
      <dgm:prSet/>
      <dgm:spPr/>
      <dgm:t>
        <a:bodyPr/>
        <a:lstStyle/>
        <a:p>
          <a:pPr latinLnBrk="1"/>
          <a:endParaRPr lang="ko-KR" altLang="en-US"/>
        </a:p>
      </dgm:t>
    </dgm:pt>
    <dgm:pt modelId="{8B16F8BA-D8C0-4DF6-8B28-888F73BD2CC5}">
      <dgm:prSet phldrT="[텍스트]"/>
      <dgm:spPr>
        <a:ln>
          <a:solidFill>
            <a:schemeClr val="tx1"/>
          </a:solidFill>
        </a:ln>
      </dgm:spPr>
      <dgm:t>
        <a:bodyPr/>
        <a:lstStyle/>
        <a:p>
          <a:pPr latinLnBrk="1"/>
          <a:r>
            <a:rPr lang="ko-KR" altLang="en-US" dirty="0" smtClean="0"/>
            <a:t>사회적 환경에 적응하기 위해 자신의 성격에 대한 통찰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E38DFFD4-12D6-43F0-9F8A-ABC541BC8821}" type="parTrans" cxnId="{DB4797A0-941C-406E-A5BF-033A43ECA296}">
      <dgm:prSet/>
      <dgm:spPr/>
      <dgm:t>
        <a:bodyPr/>
        <a:lstStyle/>
        <a:p>
          <a:pPr latinLnBrk="1"/>
          <a:endParaRPr lang="ko-KR" altLang="en-US"/>
        </a:p>
      </dgm:t>
    </dgm:pt>
    <dgm:pt modelId="{50366A0D-0929-4767-882A-DF3BC988F1C9}" type="sibTrans" cxnId="{DB4797A0-941C-406E-A5BF-033A43ECA296}">
      <dgm:prSet/>
      <dgm:spPr/>
      <dgm:t>
        <a:bodyPr/>
        <a:lstStyle/>
        <a:p>
          <a:pPr latinLnBrk="1"/>
          <a:endParaRPr lang="ko-KR" altLang="en-US"/>
        </a:p>
      </dgm:t>
    </dgm:pt>
    <dgm:pt modelId="{668CF646-10DB-4BA1-9245-363D8DEAA85F}">
      <dgm:prSet phldrT="[텍스트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pPr latinLnBrk="1"/>
          <a:endParaRPr lang="en-US" altLang="ko-KR" sz="1600" b="1" dirty="0" smtClean="0"/>
        </a:p>
        <a:p>
          <a:pPr latinLnBrk="1"/>
          <a:r>
            <a:rPr lang="ko-KR" altLang="en-US" sz="1600" b="1" dirty="0" smtClean="0">
              <a:solidFill>
                <a:schemeClr val="tx1"/>
              </a:solidFill>
            </a:rPr>
            <a:t>변형</a:t>
          </a:r>
          <a:endParaRPr lang="en-US" altLang="ko-KR" sz="1600" b="1" dirty="0" smtClean="0">
            <a:solidFill>
              <a:schemeClr val="tx1"/>
            </a:solidFill>
          </a:endParaRPr>
        </a:p>
        <a:p>
          <a:pPr latinLnBrk="1"/>
          <a:r>
            <a:rPr lang="ko-KR" altLang="en-US" sz="1600" b="1" dirty="0" smtClean="0">
              <a:solidFill>
                <a:schemeClr val="tx1"/>
              </a:solidFill>
            </a:rPr>
            <a:t>단계</a:t>
          </a:r>
          <a:endParaRPr lang="ko-KR" altLang="en-US" sz="1600" b="1" dirty="0">
            <a:solidFill>
              <a:schemeClr val="tx1"/>
            </a:solidFill>
          </a:endParaRPr>
        </a:p>
      </dgm:t>
    </dgm:pt>
    <dgm:pt modelId="{43C69A80-8780-4307-A261-7AFE6D593046}" type="parTrans" cxnId="{3F8D2354-AA90-4882-8B36-867A7CE3D81E}">
      <dgm:prSet/>
      <dgm:spPr/>
      <dgm:t>
        <a:bodyPr/>
        <a:lstStyle/>
        <a:p>
          <a:pPr latinLnBrk="1"/>
          <a:endParaRPr lang="ko-KR" altLang="en-US"/>
        </a:p>
      </dgm:t>
    </dgm:pt>
    <dgm:pt modelId="{FF60E22D-0A75-4B4D-B701-EC11B5782AE7}" type="sibTrans" cxnId="{3F8D2354-AA90-4882-8B36-867A7CE3D81E}">
      <dgm:prSet/>
      <dgm:spPr/>
      <dgm:t>
        <a:bodyPr/>
        <a:lstStyle/>
        <a:p>
          <a:pPr latinLnBrk="1"/>
          <a:endParaRPr lang="ko-KR" altLang="en-US"/>
        </a:p>
      </dgm:t>
    </dgm:pt>
    <dgm:pt modelId="{78D97482-F3D8-4A85-8F30-A3F92E8F87C6}">
      <dgm:prSet phldrT="[텍스트]"/>
      <dgm:spPr>
        <a:ln>
          <a:solidFill>
            <a:schemeClr val="tx1"/>
          </a:solidFill>
        </a:ln>
      </dgm:spPr>
      <dgm:t>
        <a:bodyPr/>
        <a:lstStyle/>
        <a:p>
          <a:pPr latinLnBrk="1"/>
          <a:r>
            <a:rPr lang="ko-KR" altLang="en-US" dirty="0" err="1" smtClean="0"/>
            <a:t>내담자와</a:t>
          </a:r>
          <a:r>
            <a:rPr lang="ko-KR" altLang="en-US" dirty="0" smtClean="0"/>
            <a:t> 치료자간의 역동적인 상호활동을 통해 단순히 사회에 대한 적응을 넘어서 자기실현으로 변화 도모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123C3E40-6CDC-4A49-A059-E004B1316D07}" type="parTrans" cxnId="{C10CD624-C765-44EA-92D2-708454AB43E9}">
      <dgm:prSet/>
      <dgm:spPr/>
      <dgm:t>
        <a:bodyPr/>
        <a:lstStyle/>
        <a:p>
          <a:pPr latinLnBrk="1"/>
          <a:endParaRPr lang="ko-KR" altLang="en-US"/>
        </a:p>
      </dgm:t>
    </dgm:pt>
    <dgm:pt modelId="{85D075F2-F7BC-4A72-843C-7AE86A24D7E0}" type="sibTrans" cxnId="{C10CD624-C765-44EA-92D2-708454AB43E9}">
      <dgm:prSet/>
      <dgm:spPr/>
      <dgm:t>
        <a:bodyPr/>
        <a:lstStyle/>
        <a:p>
          <a:pPr latinLnBrk="1"/>
          <a:endParaRPr lang="ko-KR" altLang="en-US"/>
        </a:p>
      </dgm:t>
    </dgm:pt>
    <dgm:pt modelId="{92434222-4BC2-4EFA-96D9-899CE3F4D772}" type="pres">
      <dgm:prSet presAssocID="{136A4ADB-D19E-4A08-B9E1-62989C21A19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E03D0EB-9E01-48CC-B2C9-B9DC5A21A533}" type="pres">
      <dgm:prSet presAssocID="{3DAC5396-68A0-48F4-8B80-ACBF0A9843EB}" presName="composite" presStyleCnt="0"/>
      <dgm:spPr/>
    </dgm:pt>
    <dgm:pt modelId="{04795804-93D0-45C9-9ED5-31CD220DF6A6}" type="pres">
      <dgm:prSet presAssocID="{3DAC5396-68A0-48F4-8B80-ACBF0A9843EB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D473D3B-914B-4C79-A1CC-8584C0BFCB16}" type="pres">
      <dgm:prSet presAssocID="{3DAC5396-68A0-48F4-8B80-ACBF0A9843EB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646B9D7-1F1C-4B28-9CDF-855660E17DBC}" type="pres">
      <dgm:prSet presAssocID="{3B12ED2E-0298-4BFB-A478-9A2FF25468E0}" presName="sp" presStyleCnt="0"/>
      <dgm:spPr/>
    </dgm:pt>
    <dgm:pt modelId="{27695F42-8607-4567-A135-A1171AE7E894}" type="pres">
      <dgm:prSet presAssocID="{7709E2D4-6132-42A2-AB90-66A18073FC0B}" presName="composite" presStyleCnt="0"/>
      <dgm:spPr/>
    </dgm:pt>
    <dgm:pt modelId="{E28779A2-13DE-4C92-B904-3E0099817D0C}" type="pres">
      <dgm:prSet presAssocID="{7709E2D4-6132-42A2-AB90-66A18073FC0B}" presName="parentText" presStyleLbl="alignNode1" presStyleIdx="1" presStyleCnt="4" custScaleY="10565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A914CE4-58E8-4E39-93F1-23028E27857C}" type="pres">
      <dgm:prSet presAssocID="{7709E2D4-6132-42A2-AB90-66A18073FC0B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741B863-C38A-4DC6-BF12-538F4EAE1C6C}" type="pres">
      <dgm:prSet presAssocID="{A2D409E2-6C6C-4146-926A-2B40253A02D5}" presName="sp" presStyleCnt="0"/>
      <dgm:spPr/>
    </dgm:pt>
    <dgm:pt modelId="{6387572B-7255-44BD-8BAB-2D3C10B7C0B7}" type="pres">
      <dgm:prSet presAssocID="{AE14601F-2C20-4515-AEDF-F34C2A701C06}" presName="composite" presStyleCnt="0"/>
      <dgm:spPr/>
    </dgm:pt>
    <dgm:pt modelId="{A748C9F7-5642-4CB6-930F-416D097EFA35}" type="pres">
      <dgm:prSet presAssocID="{AE14601F-2C20-4515-AEDF-F34C2A701C06}" presName="parentText" presStyleLbl="alignNode1" presStyleIdx="2" presStyleCnt="4" custScaleY="10998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5E2F8BD-7D21-4FC0-8C33-212A96487A3C}" type="pres">
      <dgm:prSet presAssocID="{AE14601F-2C20-4515-AEDF-F34C2A701C06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87E4E6D-4738-4CFB-9C0C-761BF23CDB28}" type="pres">
      <dgm:prSet presAssocID="{ED308E7D-DFE3-4847-A74B-2308ADD9030A}" presName="sp" presStyleCnt="0"/>
      <dgm:spPr/>
    </dgm:pt>
    <dgm:pt modelId="{5834871E-17AE-4446-960F-42E51491C3D6}" type="pres">
      <dgm:prSet presAssocID="{668CF646-10DB-4BA1-9245-363D8DEAA85F}" presName="composite" presStyleCnt="0"/>
      <dgm:spPr/>
    </dgm:pt>
    <dgm:pt modelId="{FFAF068C-2B1B-4BA5-8586-17EC7BE02F50}" type="pres">
      <dgm:prSet presAssocID="{668CF646-10DB-4BA1-9245-363D8DEAA85F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9F8DC57-D9A2-4476-BFCC-EDB800676350}" type="pres">
      <dgm:prSet presAssocID="{668CF646-10DB-4BA1-9245-363D8DEAA85F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40EFDAB-423A-4A4F-B4FB-C27ED0514055}" srcId="{3DAC5396-68A0-48F4-8B80-ACBF0A9843EB}" destId="{D594039B-20C5-4246-8A89-7FBE1A7EF8C0}" srcOrd="1" destOrd="0" parTransId="{855567CC-A110-4259-835E-58CA5E295EC0}" sibTransId="{46FF4CF2-99BE-4A6F-8B1F-FCD36AB11B25}"/>
    <dgm:cxn modelId="{6449F60C-658C-471E-952D-659F5B80F9E8}" srcId="{136A4ADB-D19E-4A08-B9E1-62989C21A193}" destId="{3DAC5396-68A0-48F4-8B80-ACBF0A9843EB}" srcOrd="0" destOrd="0" parTransId="{BA53019E-C36D-4165-A52E-4C85C9CDACEC}" sibTransId="{3B12ED2E-0298-4BFB-A478-9A2FF25468E0}"/>
    <dgm:cxn modelId="{1B65D0E6-DB4A-46D8-93A5-F5796C2A1E52}" type="presOf" srcId="{78D97482-F3D8-4A85-8F30-A3F92E8F87C6}" destId="{D9F8DC57-D9A2-4476-BFCC-EDB800676350}" srcOrd="0" destOrd="0" presId="urn:microsoft.com/office/officeart/2005/8/layout/chevron2"/>
    <dgm:cxn modelId="{C10CD624-C765-44EA-92D2-708454AB43E9}" srcId="{668CF646-10DB-4BA1-9245-363D8DEAA85F}" destId="{78D97482-F3D8-4A85-8F30-A3F92E8F87C6}" srcOrd="0" destOrd="0" parTransId="{123C3E40-6CDC-4A49-A059-E004B1316D07}" sibTransId="{85D075F2-F7BC-4A72-843C-7AE86A24D7E0}"/>
    <dgm:cxn modelId="{55BCCD02-ACCF-49CD-9F9E-C986CC1F5EBE}" type="presOf" srcId="{D594039B-20C5-4246-8A89-7FBE1A7EF8C0}" destId="{CD473D3B-914B-4C79-A1CC-8584C0BFCB16}" srcOrd="0" destOrd="1" presId="urn:microsoft.com/office/officeart/2005/8/layout/chevron2"/>
    <dgm:cxn modelId="{3CC8FE9A-F17D-41B8-868A-064F3A01EAB6}" srcId="{3DAC5396-68A0-48F4-8B80-ACBF0A9843EB}" destId="{B6354F2F-B70A-48BA-BAF8-2FC9C17C5319}" srcOrd="0" destOrd="0" parTransId="{59D1863A-9472-48B4-BB21-BDD4F04FF130}" sibTransId="{C9996D43-7ADD-46CD-A4BD-530BCC2F2EC3}"/>
    <dgm:cxn modelId="{4693F8DD-4612-4AEC-86C1-FDF2D884FE12}" type="presOf" srcId="{003DEFB0-A1F6-4C8E-BD31-773E7385C883}" destId="{8A914CE4-58E8-4E39-93F1-23028E27857C}" srcOrd="0" destOrd="0" presId="urn:microsoft.com/office/officeart/2005/8/layout/chevron2"/>
    <dgm:cxn modelId="{425A28AE-3805-4E7F-8249-61F5ECCE0997}" type="presOf" srcId="{136A4ADB-D19E-4A08-B9E1-62989C21A193}" destId="{92434222-4BC2-4EFA-96D9-899CE3F4D772}" srcOrd="0" destOrd="0" presId="urn:microsoft.com/office/officeart/2005/8/layout/chevron2"/>
    <dgm:cxn modelId="{D213C7A7-E4D8-4054-9439-D13FEDC55DC2}" type="presOf" srcId="{3DAC5396-68A0-48F4-8B80-ACBF0A9843EB}" destId="{04795804-93D0-45C9-9ED5-31CD220DF6A6}" srcOrd="0" destOrd="0" presId="urn:microsoft.com/office/officeart/2005/8/layout/chevron2"/>
    <dgm:cxn modelId="{3B84CD6F-6F78-40C7-BA9F-6899517BD8CD}" type="presOf" srcId="{B57AA1FF-7C3D-46F9-9CCA-22F324222054}" destId="{8A914CE4-58E8-4E39-93F1-23028E27857C}" srcOrd="0" destOrd="1" presId="urn:microsoft.com/office/officeart/2005/8/layout/chevron2"/>
    <dgm:cxn modelId="{D74B32CB-E10B-4B2A-A176-5539E8B0981E}" type="presOf" srcId="{668CF646-10DB-4BA1-9245-363D8DEAA85F}" destId="{FFAF068C-2B1B-4BA5-8586-17EC7BE02F50}" srcOrd="0" destOrd="0" presId="urn:microsoft.com/office/officeart/2005/8/layout/chevron2"/>
    <dgm:cxn modelId="{1ED947DB-20FF-4983-BB91-E412F5AFBF7F}" type="presOf" srcId="{AE14601F-2C20-4515-AEDF-F34C2A701C06}" destId="{A748C9F7-5642-4CB6-930F-416D097EFA35}" srcOrd="0" destOrd="0" presId="urn:microsoft.com/office/officeart/2005/8/layout/chevron2"/>
    <dgm:cxn modelId="{DB4797A0-941C-406E-A5BF-033A43ECA296}" srcId="{AE14601F-2C20-4515-AEDF-F34C2A701C06}" destId="{8B16F8BA-D8C0-4DF6-8B28-888F73BD2CC5}" srcOrd="0" destOrd="0" parTransId="{E38DFFD4-12D6-43F0-9F8A-ABC541BC8821}" sibTransId="{50366A0D-0929-4767-882A-DF3BC988F1C9}"/>
    <dgm:cxn modelId="{BCB28BC3-D4A2-4CB5-A8BC-9A846258E34B}" srcId="{7709E2D4-6132-42A2-AB90-66A18073FC0B}" destId="{003DEFB0-A1F6-4C8E-BD31-773E7385C883}" srcOrd="0" destOrd="0" parTransId="{B41CA3CE-598C-4B1B-8686-B37C9A00F0D2}" sibTransId="{475643B2-C13D-4060-8F7D-EF6FC986F8E8}"/>
    <dgm:cxn modelId="{D9DB4B5D-26A7-47D3-915A-0B214A6A7E5C}" type="presOf" srcId="{7709E2D4-6132-42A2-AB90-66A18073FC0B}" destId="{E28779A2-13DE-4C92-B904-3E0099817D0C}" srcOrd="0" destOrd="0" presId="urn:microsoft.com/office/officeart/2005/8/layout/chevron2"/>
    <dgm:cxn modelId="{46FFDC0A-A94E-45CB-AD75-0CC95F6DEB5E}" type="presOf" srcId="{B6354F2F-B70A-48BA-BAF8-2FC9C17C5319}" destId="{CD473D3B-914B-4C79-A1CC-8584C0BFCB16}" srcOrd="0" destOrd="0" presId="urn:microsoft.com/office/officeart/2005/8/layout/chevron2"/>
    <dgm:cxn modelId="{3F8D2354-AA90-4882-8B36-867A7CE3D81E}" srcId="{136A4ADB-D19E-4A08-B9E1-62989C21A193}" destId="{668CF646-10DB-4BA1-9245-363D8DEAA85F}" srcOrd="3" destOrd="0" parTransId="{43C69A80-8780-4307-A261-7AFE6D593046}" sibTransId="{FF60E22D-0A75-4B4D-B701-EC11B5782AE7}"/>
    <dgm:cxn modelId="{641D7A3A-3F1E-4B30-A0A6-F78E896351EB}" srcId="{136A4ADB-D19E-4A08-B9E1-62989C21A193}" destId="{AE14601F-2C20-4515-AEDF-F34C2A701C06}" srcOrd="2" destOrd="0" parTransId="{5EDCF6B0-F970-4F9C-84FF-ED93667E95CA}" sibTransId="{ED308E7D-DFE3-4847-A74B-2308ADD9030A}"/>
    <dgm:cxn modelId="{7E6BD93C-914E-4EC5-9773-989A3A757728}" srcId="{7709E2D4-6132-42A2-AB90-66A18073FC0B}" destId="{B57AA1FF-7C3D-46F9-9CCA-22F324222054}" srcOrd="1" destOrd="0" parTransId="{E65B0266-C1DC-4894-BBA9-B39E69795A83}" sibTransId="{6820377C-FE92-4FE5-B8E6-B3A65FFFC2B4}"/>
    <dgm:cxn modelId="{9A0D4061-9C37-44C4-9090-2624E8D00197}" srcId="{136A4ADB-D19E-4A08-B9E1-62989C21A193}" destId="{7709E2D4-6132-42A2-AB90-66A18073FC0B}" srcOrd="1" destOrd="0" parTransId="{7508E6FA-D03C-45CB-81FA-E9D05065D4BA}" sibTransId="{A2D409E2-6C6C-4146-926A-2B40253A02D5}"/>
    <dgm:cxn modelId="{80A7ED88-69A7-418B-B99C-C0F2B35B2A9A}" type="presOf" srcId="{8B16F8BA-D8C0-4DF6-8B28-888F73BD2CC5}" destId="{85E2F8BD-7D21-4FC0-8C33-212A96487A3C}" srcOrd="0" destOrd="0" presId="urn:microsoft.com/office/officeart/2005/8/layout/chevron2"/>
    <dgm:cxn modelId="{28BFBAA0-EF54-4BA2-84A7-13D1C15A1749}" type="presParOf" srcId="{92434222-4BC2-4EFA-96D9-899CE3F4D772}" destId="{FE03D0EB-9E01-48CC-B2C9-B9DC5A21A533}" srcOrd="0" destOrd="0" presId="urn:microsoft.com/office/officeart/2005/8/layout/chevron2"/>
    <dgm:cxn modelId="{8F7FEFBF-765C-4C48-9287-F36AA723C298}" type="presParOf" srcId="{FE03D0EB-9E01-48CC-B2C9-B9DC5A21A533}" destId="{04795804-93D0-45C9-9ED5-31CD220DF6A6}" srcOrd="0" destOrd="0" presId="urn:microsoft.com/office/officeart/2005/8/layout/chevron2"/>
    <dgm:cxn modelId="{9707422E-4E51-449C-A2A8-E74F84B14988}" type="presParOf" srcId="{FE03D0EB-9E01-48CC-B2C9-B9DC5A21A533}" destId="{CD473D3B-914B-4C79-A1CC-8584C0BFCB16}" srcOrd="1" destOrd="0" presId="urn:microsoft.com/office/officeart/2005/8/layout/chevron2"/>
    <dgm:cxn modelId="{4ABD32C3-6BC9-4B85-827B-32040B90A25A}" type="presParOf" srcId="{92434222-4BC2-4EFA-96D9-899CE3F4D772}" destId="{8646B9D7-1F1C-4B28-9CDF-855660E17DBC}" srcOrd="1" destOrd="0" presId="urn:microsoft.com/office/officeart/2005/8/layout/chevron2"/>
    <dgm:cxn modelId="{3CCD2AB7-79E3-4DAD-9CA7-671683D0F029}" type="presParOf" srcId="{92434222-4BC2-4EFA-96D9-899CE3F4D772}" destId="{27695F42-8607-4567-A135-A1171AE7E894}" srcOrd="2" destOrd="0" presId="urn:microsoft.com/office/officeart/2005/8/layout/chevron2"/>
    <dgm:cxn modelId="{D88151C1-522B-46DD-9BD6-8DD757A00839}" type="presParOf" srcId="{27695F42-8607-4567-A135-A1171AE7E894}" destId="{E28779A2-13DE-4C92-B904-3E0099817D0C}" srcOrd="0" destOrd="0" presId="urn:microsoft.com/office/officeart/2005/8/layout/chevron2"/>
    <dgm:cxn modelId="{895264EC-46D7-44D9-A553-ED710E2D3E78}" type="presParOf" srcId="{27695F42-8607-4567-A135-A1171AE7E894}" destId="{8A914CE4-58E8-4E39-93F1-23028E27857C}" srcOrd="1" destOrd="0" presId="urn:microsoft.com/office/officeart/2005/8/layout/chevron2"/>
    <dgm:cxn modelId="{87CC919D-78D2-418E-9F0C-D666C23BD2E5}" type="presParOf" srcId="{92434222-4BC2-4EFA-96D9-899CE3F4D772}" destId="{F741B863-C38A-4DC6-BF12-538F4EAE1C6C}" srcOrd="3" destOrd="0" presId="urn:microsoft.com/office/officeart/2005/8/layout/chevron2"/>
    <dgm:cxn modelId="{6900AD4A-EBEF-46D1-B62B-0CE967759FE8}" type="presParOf" srcId="{92434222-4BC2-4EFA-96D9-899CE3F4D772}" destId="{6387572B-7255-44BD-8BAB-2D3C10B7C0B7}" srcOrd="4" destOrd="0" presId="urn:microsoft.com/office/officeart/2005/8/layout/chevron2"/>
    <dgm:cxn modelId="{440B93D4-0C09-41F8-B83C-D4D3F1FB58F4}" type="presParOf" srcId="{6387572B-7255-44BD-8BAB-2D3C10B7C0B7}" destId="{A748C9F7-5642-4CB6-930F-416D097EFA35}" srcOrd="0" destOrd="0" presId="urn:microsoft.com/office/officeart/2005/8/layout/chevron2"/>
    <dgm:cxn modelId="{438910C7-23F1-4441-BF61-BB6CC3D6EA71}" type="presParOf" srcId="{6387572B-7255-44BD-8BAB-2D3C10B7C0B7}" destId="{85E2F8BD-7D21-4FC0-8C33-212A96487A3C}" srcOrd="1" destOrd="0" presId="urn:microsoft.com/office/officeart/2005/8/layout/chevron2"/>
    <dgm:cxn modelId="{C872E225-7CA2-45DC-90BC-00F0130BBC99}" type="presParOf" srcId="{92434222-4BC2-4EFA-96D9-899CE3F4D772}" destId="{E87E4E6D-4738-4CFB-9C0C-761BF23CDB28}" srcOrd="5" destOrd="0" presId="urn:microsoft.com/office/officeart/2005/8/layout/chevron2"/>
    <dgm:cxn modelId="{B8C9C438-D786-46E4-A679-05689C697F0E}" type="presParOf" srcId="{92434222-4BC2-4EFA-96D9-899CE3F4D772}" destId="{5834871E-17AE-4446-960F-42E51491C3D6}" srcOrd="6" destOrd="0" presId="urn:microsoft.com/office/officeart/2005/8/layout/chevron2"/>
    <dgm:cxn modelId="{F55581CF-0F1D-499F-81F7-F2B99C09B9A7}" type="presParOf" srcId="{5834871E-17AE-4446-960F-42E51491C3D6}" destId="{FFAF068C-2B1B-4BA5-8586-17EC7BE02F50}" srcOrd="0" destOrd="0" presId="urn:microsoft.com/office/officeart/2005/8/layout/chevron2"/>
    <dgm:cxn modelId="{3B338B4E-A804-437F-905C-E6A30941EC91}" type="presParOf" srcId="{5834871E-17AE-4446-960F-42E51491C3D6}" destId="{D9F8DC57-D9A2-4476-BFCC-EDB800676350}" srcOrd="1" destOrd="0" presId="urn:microsoft.com/office/officeart/2005/8/layout/chevron2"/>
  </dgm:cxnLst>
  <dgm:bg/>
  <dgm:whole>
    <a:ln w="9525" cap="flat" cmpd="sng" algn="ctr">
      <a:solidFill>
        <a:schemeClr val="accent1">
          <a:hueOff val="0"/>
          <a:satOff val="0"/>
          <a:lumOff val="0"/>
        </a:schemeClr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795804-93D0-45C9-9ED5-31CD220DF6A6}">
      <dsp:nvSpPr>
        <dsp:cNvPr id="0" name=""/>
        <dsp:cNvSpPr/>
      </dsp:nvSpPr>
      <dsp:spPr>
        <a:xfrm rot="5400000">
          <a:off x="-185501" y="190452"/>
          <a:ext cx="1236677" cy="865674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1600" b="1" kern="1200" dirty="0" smtClean="0"/>
        </a:p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 smtClean="0">
              <a:solidFill>
                <a:schemeClr val="tx1"/>
              </a:solidFill>
            </a:rPr>
            <a:t>고백</a:t>
          </a:r>
          <a:endParaRPr lang="en-US" altLang="ko-KR" sz="1600" b="1" kern="1200" dirty="0" smtClean="0">
            <a:solidFill>
              <a:schemeClr val="tx1"/>
            </a:solidFill>
          </a:endParaRPr>
        </a:p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 smtClean="0">
              <a:solidFill>
                <a:schemeClr val="tx1"/>
              </a:solidFill>
            </a:rPr>
            <a:t>단계</a:t>
          </a:r>
          <a:endParaRPr lang="ko-KR" altLang="en-US" sz="1600" b="1" kern="1200" dirty="0">
            <a:solidFill>
              <a:schemeClr val="tx1"/>
            </a:solidFill>
          </a:endParaRPr>
        </a:p>
      </dsp:txBody>
      <dsp:txXfrm rot="-5400000">
        <a:off x="1" y="437787"/>
        <a:ext cx="865674" cy="371003"/>
      </dsp:txXfrm>
    </dsp:sp>
    <dsp:sp modelId="{CD473D3B-914B-4C79-A1CC-8584C0BFCB16}">
      <dsp:nvSpPr>
        <dsp:cNvPr id="0" name=""/>
        <dsp:cNvSpPr/>
      </dsp:nvSpPr>
      <dsp:spPr>
        <a:xfrm rot="5400000">
          <a:off x="3417076" y="-2546451"/>
          <a:ext cx="803840" cy="59066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치유 과정의 필수적인 단계</a:t>
          </a: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카타르시스 과정을 통해 </a:t>
          </a:r>
          <a:r>
            <a:rPr lang="ko-KR" altLang="en-US" sz="1600" kern="1200" dirty="0" err="1" smtClean="0"/>
            <a:t>치료자에</a:t>
          </a:r>
          <a:r>
            <a:rPr lang="ko-KR" altLang="en-US" sz="1600" kern="1200" dirty="0" smtClean="0"/>
            <a:t> 대한 신뢰 형성</a:t>
          </a:r>
          <a:r>
            <a:rPr lang="en-US" altLang="ko-KR" sz="1600" kern="1200" dirty="0" smtClean="0"/>
            <a:t>, </a:t>
          </a:r>
          <a:r>
            <a:rPr lang="ko-KR" altLang="en-US" sz="1600" kern="1200" dirty="0" smtClean="0"/>
            <a:t>전이 발생</a:t>
          </a:r>
          <a:endParaRPr lang="ko-KR" altLang="en-US" sz="1600" kern="1200" dirty="0"/>
        </a:p>
      </dsp:txBody>
      <dsp:txXfrm rot="-5400000">
        <a:off x="865674" y="44191"/>
        <a:ext cx="5867405" cy="725360"/>
      </dsp:txXfrm>
    </dsp:sp>
    <dsp:sp modelId="{E28779A2-13DE-4C92-B904-3E0099817D0C}">
      <dsp:nvSpPr>
        <dsp:cNvPr id="0" name=""/>
        <dsp:cNvSpPr/>
      </dsp:nvSpPr>
      <dsp:spPr>
        <a:xfrm rot="5400000">
          <a:off x="-220462" y="1322030"/>
          <a:ext cx="1306599" cy="865674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1600" b="1" kern="1200" dirty="0" smtClean="0"/>
        </a:p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 smtClean="0">
              <a:solidFill>
                <a:schemeClr val="tx1"/>
              </a:solidFill>
            </a:rPr>
            <a:t>명료화</a:t>
          </a:r>
          <a:endParaRPr lang="en-US" altLang="ko-KR" sz="1600" b="1" kern="1200" dirty="0" smtClean="0">
            <a:solidFill>
              <a:schemeClr val="tx1"/>
            </a:solidFill>
          </a:endParaRPr>
        </a:p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 smtClean="0">
              <a:solidFill>
                <a:schemeClr val="tx1"/>
              </a:solidFill>
            </a:rPr>
            <a:t>단계</a:t>
          </a:r>
          <a:endParaRPr lang="ko-KR" altLang="en-US" sz="1600" b="1" kern="1200" dirty="0">
            <a:solidFill>
              <a:schemeClr val="tx1"/>
            </a:solidFill>
          </a:endParaRPr>
        </a:p>
      </dsp:txBody>
      <dsp:txXfrm rot="-5400000">
        <a:off x="1" y="1534404"/>
        <a:ext cx="865674" cy="440925"/>
      </dsp:txXfrm>
    </dsp:sp>
    <dsp:sp modelId="{8A914CE4-58E8-4E39-93F1-23028E27857C}">
      <dsp:nvSpPr>
        <dsp:cNvPr id="0" name=""/>
        <dsp:cNvSpPr/>
      </dsp:nvSpPr>
      <dsp:spPr>
        <a:xfrm rot="5400000">
          <a:off x="3849913" y="-1847710"/>
          <a:ext cx="803840" cy="67723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설명 단계</a:t>
          </a: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문제의 기원에 대해 알게 됨</a:t>
          </a:r>
          <a:r>
            <a:rPr lang="en-US" altLang="ko-KR" sz="1600" kern="1200" dirty="0" smtClean="0"/>
            <a:t>.</a:t>
          </a:r>
          <a:endParaRPr lang="ko-KR" altLang="en-US" sz="1600" kern="1200" dirty="0"/>
        </a:p>
      </dsp:txBody>
      <dsp:txXfrm rot="-5400000">
        <a:off x="865674" y="1175769"/>
        <a:ext cx="6733079" cy="725360"/>
      </dsp:txXfrm>
    </dsp:sp>
    <dsp:sp modelId="{A748C9F7-5642-4CB6-930F-416D097EFA35}">
      <dsp:nvSpPr>
        <dsp:cNvPr id="0" name=""/>
        <dsp:cNvSpPr/>
      </dsp:nvSpPr>
      <dsp:spPr>
        <a:xfrm rot="5400000">
          <a:off x="-247242" y="2515349"/>
          <a:ext cx="1360159" cy="865674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1600" b="1" kern="1200" dirty="0" smtClean="0"/>
        </a:p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 smtClean="0">
              <a:solidFill>
                <a:schemeClr val="tx1"/>
              </a:solidFill>
            </a:rPr>
            <a:t>교육</a:t>
          </a:r>
          <a:endParaRPr lang="en-US" altLang="ko-KR" sz="1600" b="1" kern="1200" dirty="0" smtClean="0">
            <a:solidFill>
              <a:schemeClr val="tx1"/>
            </a:solidFill>
          </a:endParaRPr>
        </a:p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 smtClean="0">
              <a:solidFill>
                <a:schemeClr val="tx1"/>
              </a:solidFill>
            </a:rPr>
            <a:t>단계</a:t>
          </a:r>
          <a:endParaRPr lang="ko-KR" altLang="en-US" sz="1600" b="1" kern="1200" dirty="0">
            <a:solidFill>
              <a:schemeClr val="tx1"/>
            </a:solidFill>
          </a:endParaRPr>
        </a:p>
      </dsp:txBody>
      <dsp:txXfrm rot="-5400000">
        <a:off x="1" y="2700943"/>
        <a:ext cx="865674" cy="494485"/>
      </dsp:txXfrm>
    </dsp:sp>
    <dsp:sp modelId="{85E2F8BD-7D21-4FC0-8C33-212A96487A3C}">
      <dsp:nvSpPr>
        <dsp:cNvPr id="0" name=""/>
        <dsp:cNvSpPr/>
      </dsp:nvSpPr>
      <dsp:spPr>
        <a:xfrm rot="5400000">
          <a:off x="3849913" y="-654391"/>
          <a:ext cx="803840" cy="67723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사회적 환경에 적응하기 위해 자신의 성격에 대한 통찰</a:t>
          </a:r>
          <a:r>
            <a:rPr lang="en-US" altLang="ko-KR" sz="1600" kern="1200" dirty="0" smtClean="0"/>
            <a:t>.</a:t>
          </a:r>
          <a:endParaRPr lang="ko-KR" altLang="en-US" sz="1600" kern="1200" dirty="0"/>
        </a:p>
      </dsp:txBody>
      <dsp:txXfrm rot="-5400000">
        <a:off x="865674" y="2369088"/>
        <a:ext cx="6733079" cy="725360"/>
      </dsp:txXfrm>
    </dsp:sp>
    <dsp:sp modelId="{FFAF068C-2B1B-4BA5-8586-17EC7BE02F50}">
      <dsp:nvSpPr>
        <dsp:cNvPr id="0" name=""/>
        <dsp:cNvSpPr/>
      </dsp:nvSpPr>
      <dsp:spPr>
        <a:xfrm rot="5400000">
          <a:off x="-185501" y="3673707"/>
          <a:ext cx="1236677" cy="865674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1600" b="1" kern="1200" dirty="0" smtClean="0"/>
        </a:p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 smtClean="0">
              <a:solidFill>
                <a:schemeClr val="tx1"/>
              </a:solidFill>
            </a:rPr>
            <a:t>변형</a:t>
          </a:r>
          <a:endParaRPr lang="en-US" altLang="ko-KR" sz="1600" b="1" kern="1200" dirty="0" smtClean="0">
            <a:solidFill>
              <a:schemeClr val="tx1"/>
            </a:solidFill>
          </a:endParaRPr>
        </a:p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 smtClean="0">
              <a:solidFill>
                <a:schemeClr val="tx1"/>
              </a:solidFill>
            </a:rPr>
            <a:t>단계</a:t>
          </a:r>
          <a:endParaRPr lang="ko-KR" altLang="en-US" sz="1600" b="1" kern="1200" dirty="0">
            <a:solidFill>
              <a:schemeClr val="tx1"/>
            </a:solidFill>
          </a:endParaRPr>
        </a:p>
      </dsp:txBody>
      <dsp:txXfrm rot="-5400000">
        <a:off x="1" y="3921042"/>
        <a:ext cx="865674" cy="371003"/>
      </dsp:txXfrm>
    </dsp:sp>
    <dsp:sp modelId="{D9F8DC57-D9A2-4476-BFCC-EDB800676350}">
      <dsp:nvSpPr>
        <dsp:cNvPr id="0" name=""/>
        <dsp:cNvSpPr/>
      </dsp:nvSpPr>
      <dsp:spPr>
        <a:xfrm rot="5400000">
          <a:off x="3849913" y="503966"/>
          <a:ext cx="803840" cy="67723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err="1" smtClean="0"/>
            <a:t>내담자와</a:t>
          </a:r>
          <a:r>
            <a:rPr lang="ko-KR" altLang="en-US" sz="1600" kern="1200" dirty="0" smtClean="0"/>
            <a:t> 치료자간의 역동적인 상호활동을 통해 단순히 사회에 대한 적응을 넘어서 자기실현으로 변화 도모</a:t>
          </a:r>
          <a:r>
            <a:rPr lang="en-US" altLang="ko-KR" sz="1600" kern="1200" dirty="0" smtClean="0"/>
            <a:t>.</a:t>
          </a:r>
          <a:endParaRPr lang="ko-KR" altLang="en-US" sz="1600" kern="1200" dirty="0"/>
        </a:p>
      </dsp:txBody>
      <dsp:txXfrm rot="-5400000">
        <a:off x="865674" y="3527445"/>
        <a:ext cx="6733079" cy="725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0B17E-85CC-4173-8AD9-FEA882FF8C1F}" type="datetimeFigureOut">
              <a:rPr lang="ko-KR" altLang="en-US" smtClean="0"/>
              <a:pPr/>
              <a:t>2016-10-27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DBFBD-9FC7-40F2-BA35-A9C09C3C84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1784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융의 생애</a:t>
            </a:r>
          </a:p>
          <a:p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세기 가장 뛰어난 심리학적 사상가로 알려진 칼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구스타프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융은 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1875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년 스위스에서 태어났다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융은 어린 시절 부모의 갈등으로 외롭게 보냈다고 한다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이러한 환경은 꿈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환상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공상 등에 몰두하게 하는 중요한 계기가 되었다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ko-KR" alt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융은 의학 전공분야를 결정할 때 식탁이 쪼개져 있고 빵을 자르는 칼이 산산조각이 나는 신비로운 경험을 하게 되어 정신의학을 전공으로 결정했다고 한다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ko-KR" alt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1900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년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바젤대학에서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의학학위를 받은 후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프로이트의 ‘꿈의 해석’을 읽고 감명받아 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1907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년 프로이트를 방문하여 진지한 대화를 나누기도 했다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프로이트는 융을 자기의 후계자로 정했지만 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1914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년 두 사람은 학문적 관점의 차이로 결별하게 된다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ko-KR" alt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프로이트와 융이 결별한 중요한 이유는 프로이트의 범신론에 대한 융의 반대였으며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프로이트의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성이론과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융의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정신분석론의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심리요법에서도 그 차이점이 드러난다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ko-KR" alt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프로이트와의 결별 후 상징적인 꿈과 환상을 정신병적 상태에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가까울만큼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경험했던 융은 자신의 체험에 근거해서 무의식과 상징에 대한 탐구를 계속했다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융은 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1961</a:t>
            </a:r>
            <a:r>
              <a:rPr lang="ko-KR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년 사망했다</a:t>
            </a:r>
            <a:r>
              <a:rPr lang="en-US" altLang="ko-K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ko-KR" altLang="en-US" sz="1200" b="0" i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DBFBD-9FC7-40F2-BA35-A9C09C3C8412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48985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자아는 개인의 의식이 타인으로부터 분리되는 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의식의 </a:t>
            </a:r>
            <a:r>
              <a:rPr lang="ko-KR" altLang="en-US" dirty="0" err="1" smtClean="0"/>
              <a:t>개성화과정에서</a:t>
            </a:r>
            <a:r>
              <a:rPr lang="ko-KR" altLang="en-US" dirty="0" smtClean="0"/>
              <a:t> 생긴다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의식으로 인지하고 받아들이지 않으면 보이지도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들리지도 생각나지도 않는다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이러한 의미에서 자아는 선택적이다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무수히 많은 경험을 해도 대부분은 의식에 도달하기도 전에 자아에 의해 제거된다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의식여부를 결정하는 것은 심적 기능에 의해 결정된다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의식을 전부라고 여기며 의식의 판단에 따라 행동하므로 무의식과는 단절되어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무의식은 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사건 등을 통해 자아에게 무의식이 존재한다는 것을 알리려고 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DBFBD-9FC7-40F2-BA35-A9C09C3C8412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3332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자아는 개인의 의식이 타인으로부터 분리되는 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의식의 </a:t>
            </a:r>
            <a:r>
              <a:rPr lang="ko-KR" altLang="en-US" dirty="0" err="1" smtClean="0"/>
              <a:t>개성화과정에서</a:t>
            </a:r>
            <a:r>
              <a:rPr lang="ko-KR" altLang="en-US" dirty="0" smtClean="0"/>
              <a:t> 생긴다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의식으로 인지하고 받아들이지 않으면 보이지도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들리지도 생각나지도 않는다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이러한 의미에서 자아는 선택적이다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무수히 많은 경험을 해도 대부분은 의식에 도달하기도 전에 자아에 의해 제거된다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의식여부를 결정하는 것은 심적 기능에 의해 결정된다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의식을 전부라고 여기며 의식의 판단에 따라 행동하므로 무의식과는 단절되어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무의식은 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사건 등을 통해 자아에게 무의식이 존재한다는 것을 알리려고 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DBFBD-9FC7-40F2-BA35-A9C09C3C8412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94184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자아는 개인의 의식이 타인으로부터 분리되는 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의식의 </a:t>
            </a:r>
            <a:r>
              <a:rPr lang="ko-KR" altLang="en-US" dirty="0" err="1" smtClean="0"/>
              <a:t>개성화과정에서</a:t>
            </a:r>
            <a:r>
              <a:rPr lang="ko-KR" altLang="en-US" dirty="0" smtClean="0"/>
              <a:t> 생긴다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의식으로 인지하고 받아들이지 않으면 보이지도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들리지도 생각나지도 않는다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이러한 의미에서 자아는 선택적이다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무수히 많은 경험을 해도 대부분은 의식에 도달하기도 전에 자아에 의해 제거된다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의식여부를 결정하는 것은 심적 기능에 의해 결정된다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의식을 전부라고 여기며 의식의 판단에 따라 행동하므로 무의식과는 단절되어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무의식은 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사건 등을 통해 자아에게 무의식이 존재한다는 것을 알리려고 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DBFBD-9FC7-40F2-BA35-A9C09C3C8412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0072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개인무의식 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무의식의 상부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표면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에 위치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개개인 경험의 소산</a:t>
            </a:r>
            <a:endParaRPr lang="ko-KR" alt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집단무의식 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무의식의 하부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심층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에 위치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선조들로부터의 유전</a:t>
            </a:r>
            <a:endParaRPr lang="ko-KR" alt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8F046-47DE-48D1-AB91-77C31CC2797E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8095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개인무의식 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무의식의 상부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표면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에 위치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개개인 경험의 소산</a:t>
            </a:r>
            <a:endParaRPr lang="ko-KR" alt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집단무의식 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무의식의 하부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심층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에 위치</a:t>
            </a:r>
            <a:r>
              <a:rPr lang="en-US" altLang="ko-K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선조들로부터의 유전</a:t>
            </a:r>
            <a:endParaRPr lang="ko-KR" alt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8F046-47DE-48D1-AB91-77C31CC2797E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8346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자아는 개인의 의식이 타인으로부터 분리되는 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의식의 </a:t>
            </a:r>
            <a:r>
              <a:rPr lang="ko-KR" altLang="en-US" dirty="0" err="1" smtClean="0"/>
              <a:t>개성화과정에서</a:t>
            </a:r>
            <a:r>
              <a:rPr lang="ko-KR" altLang="en-US" dirty="0" smtClean="0"/>
              <a:t> 생긴다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의식으로 인지하고 받아들이지 않으면 보이지도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들리지도 생각나지도 않는다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이러한 의미에서 자아는 선택적이다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무수히 많은 경험을 해도 대부분은 의식에 도달하기도 전에 자아에 의해 제거된다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의식여부를 결정하는 것은 심적 기능에 의해 결정된다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의식을 전부라고 여기며 의식의 판단에 따라 행동하므로 무의식과는 단절되어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무의식은 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사건 등을 통해 자아에게 무의식이 존재한다는 것을 알리려고 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DBFBD-9FC7-40F2-BA35-A9C09C3C8412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2794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자아는 개인의 의식이 타인으로부터 분리되는 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의식의 </a:t>
            </a:r>
            <a:r>
              <a:rPr lang="ko-KR" altLang="en-US" dirty="0" err="1" smtClean="0"/>
              <a:t>개성화과정에서</a:t>
            </a:r>
            <a:r>
              <a:rPr lang="ko-KR" altLang="en-US" dirty="0" smtClean="0"/>
              <a:t> 생긴다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의식으로 인지하고 받아들이지 않으면 보이지도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들리지도 생각나지도 않는다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이러한 의미에서 자아는 선택적이다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무수히 많은 경험을 해도 대부분은 의식에 도달하기도 전에 자아에 의해 제거된다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의식여부를 결정하는 것은 심적 기능에 의해 결정된다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의식을 전부라고 여기며 의식의 판단에 따라 행동하므로 무의식과는 단절되어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무의식은 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사건 등을 통해 자아에게 무의식이 존재한다는 것을 알리려고 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DBFBD-9FC7-40F2-BA35-A9C09C3C8412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7925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자아는 개인의 의식이 타인으로부터 분리되는 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의식의 </a:t>
            </a:r>
            <a:r>
              <a:rPr lang="ko-KR" altLang="en-US" dirty="0" err="1" smtClean="0"/>
              <a:t>개성화과정에서</a:t>
            </a:r>
            <a:r>
              <a:rPr lang="ko-KR" altLang="en-US" dirty="0" smtClean="0"/>
              <a:t> 생긴다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의식으로 인지하고 받아들이지 않으면 보이지도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들리지도 생각나지도 않는다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이러한 의미에서 자아는 선택적이다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무수히 많은 경험을 해도 대부분은 의식에 도달하기도 전에 자아에 의해 제거된다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의식여부를 결정하는 것은 심적 기능에 의해 결정된다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의식을 전부라고 여기며 의식의 판단에 따라 행동하므로 무의식과는 단절되어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무의식은 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사건 등을 통해 자아에게 무의식이 존재한다는 것을 알리려고 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DBFBD-9FC7-40F2-BA35-A9C09C3C8412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051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자아는 개인의 의식이 타인으로부터 분리되는 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의식의 </a:t>
            </a:r>
            <a:r>
              <a:rPr lang="ko-KR" altLang="en-US" dirty="0" err="1" smtClean="0"/>
              <a:t>개성화과정에서</a:t>
            </a:r>
            <a:r>
              <a:rPr lang="ko-KR" altLang="en-US" dirty="0" smtClean="0"/>
              <a:t> 생긴다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의식으로 인지하고 받아들이지 않으면 보이지도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들리지도 생각나지도 않는다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이러한 의미에서 자아는 선택적이다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무수히 많은 경험을 해도 대부분은 의식에 도달하기도 전에 자아에 의해 제거된다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의식여부를 결정하는 것은 심적 기능에 의해 결정된다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의식을 전부라고 여기며 의식의 판단에 따라 행동하므로 무의식과는 단절되어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무의식은 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사건 등을 통해 자아에게 무의식이 존재한다는 것을 알리려고 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DBFBD-9FC7-40F2-BA35-A9C09C3C8412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0217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자아는 개인의 의식이 타인으로부터 분리되는 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의식의 </a:t>
            </a:r>
            <a:r>
              <a:rPr lang="ko-KR" altLang="en-US" dirty="0" err="1" smtClean="0"/>
              <a:t>개성화과정에서</a:t>
            </a:r>
            <a:r>
              <a:rPr lang="ko-KR" altLang="en-US" dirty="0" smtClean="0"/>
              <a:t> 생긴다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의식으로 인지하고 받아들이지 않으면 보이지도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들리지도 생각나지도 않는다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이러한 의미에서 자아는 선택적이다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무수히 많은 경험을 해도 대부분은 의식에 도달하기도 전에 자아에 의해 제거된다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의식여부를 결정하는 것은 심적 기능에 의해 결정된다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의식을 전부라고 여기며 의식의 판단에 따라 행동하므로 무의식과는 단절되어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무의식은 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사건 등을 통해 자아에게 무의식이 존재한다는 것을 알리려고 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DBFBD-9FC7-40F2-BA35-A9C09C3C8412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03039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자아는 개인의 의식이 타인으로부터 분리되는 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의식의 </a:t>
            </a:r>
            <a:r>
              <a:rPr lang="ko-KR" altLang="en-US" dirty="0" err="1" smtClean="0"/>
              <a:t>개성화과정에서</a:t>
            </a:r>
            <a:r>
              <a:rPr lang="ko-KR" altLang="en-US" dirty="0" smtClean="0"/>
              <a:t> 생긴다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의식으로 인지하고 받아들이지 않으면 보이지도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들리지도 생각나지도 않는다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이러한 의미에서 자아는 선택적이다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무수히 많은 경험을 해도 대부분은 의식에 도달하기도 전에 자아에 의해 제거된다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자아가 의식여부를 결정하는 것은 심적 기능에 의해 결정된다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의식을 전부라고 여기며 의식의 판단에 따라 행동하므로 무의식과는 단절되어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무의식은 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사건 등을 통해 자아에게 무의식이 존재한다는 것을 알리려고 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DBFBD-9FC7-40F2-BA35-A9C09C3C8412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4878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760D-63FB-42FA-8F1E-035519D9CFD9}" type="datetimeFigureOut">
              <a:rPr lang="ko-KR" altLang="en-US" smtClean="0"/>
              <a:pPr/>
              <a:t>2016-10-27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54B3-8BCA-4C2A-B3CC-01E146935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760D-63FB-42FA-8F1E-035519D9CFD9}" type="datetimeFigureOut">
              <a:rPr lang="ko-KR" altLang="en-US" smtClean="0"/>
              <a:pPr/>
              <a:t>2016-10-27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54B3-8BCA-4C2A-B3CC-01E146935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760D-63FB-42FA-8F1E-035519D9CFD9}" type="datetimeFigureOut">
              <a:rPr lang="ko-KR" altLang="en-US" smtClean="0"/>
              <a:pPr/>
              <a:t>2016-10-27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54B3-8BCA-4C2A-B3CC-01E146935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760D-63FB-42FA-8F1E-035519D9CFD9}" type="datetimeFigureOut">
              <a:rPr lang="ko-KR" altLang="en-US" smtClean="0"/>
              <a:pPr/>
              <a:t>2016-10-27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54B3-8BCA-4C2A-B3CC-01E146935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760D-63FB-42FA-8F1E-035519D9CFD9}" type="datetimeFigureOut">
              <a:rPr lang="ko-KR" altLang="en-US" smtClean="0"/>
              <a:pPr/>
              <a:t>2016-10-27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54B3-8BCA-4C2A-B3CC-01E146935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760D-63FB-42FA-8F1E-035519D9CFD9}" type="datetimeFigureOut">
              <a:rPr lang="ko-KR" altLang="en-US" smtClean="0"/>
              <a:pPr/>
              <a:t>2016-10-27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54B3-8BCA-4C2A-B3CC-01E146935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760D-63FB-42FA-8F1E-035519D9CFD9}" type="datetimeFigureOut">
              <a:rPr lang="ko-KR" altLang="en-US" smtClean="0"/>
              <a:pPr/>
              <a:t>2016-10-27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54B3-8BCA-4C2A-B3CC-01E146935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760D-63FB-42FA-8F1E-035519D9CFD9}" type="datetimeFigureOut">
              <a:rPr lang="ko-KR" altLang="en-US" smtClean="0"/>
              <a:pPr/>
              <a:t>2016-10-27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54B3-8BCA-4C2A-B3CC-01E146935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760D-63FB-42FA-8F1E-035519D9CFD9}" type="datetimeFigureOut">
              <a:rPr lang="ko-KR" altLang="en-US" smtClean="0"/>
              <a:pPr/>
              <a:t>2016-10-27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54B3-8BCA-4C2A-B3CC-01E146935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760D-63FB-42FA-8F1E-035519D9CFD9}" type="datetimeFigureOut">
              <a:rPr lang="ko-KR" altLang="en-US" smtClean="0"/>
              <a:pPr/>
              <a:t>2016-10-27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54B3-8BCA-4C2A-B3CC-01E146935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760D-63FB-42FA-8F1E-035519D9CFD9}" type="datetimeFigureOut">
              <a:rPr lang="ko-KR" altLang="en-US" smtClean="0"/>
              <a:pPr/>
              <a:t>2016-10-27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54B3-8BCA-4C2A-B3CC-01E146935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E760D-63FB-42FA-8F1E-035519D9CFD9}" type="datetimeFigureOut">
              <a:rPr lang="ko-KR" altLang="en-US" smtClean="0"/>
              <a:pPr/>
              <a:t>2016-10-27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554B3-8BCA-4C2A-B3CC-01E146935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7" name="직선 연결선 6"/>
          <p:cNvCxnSpPr/>
          <p:nvPr/>
        </p:nvCxnSpPr>
        <p:spPr>
          <a:xfrm>
            <a:off x="1768252" y="5373216"/>
            <a:ext cx="5607496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899592" y="1741125"/>
            <a:ext cx="7344816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99592" y="1741125"/>
            <a:ext cx="1723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상담학개론</a:t>
            </a:r>
            <a:endParaRPr lang="en-US" altLang="ko-KR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49975" y="3075057"/>
            <a:ext cx="31560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분석적 심리치료</a:t>
            </a:r>
            <a:endParaRPr lang="ko-KR" altLang="en-US" sz="32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899592" y="5373216"/>
            <a:ext cx="7344816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359524" y="4290236"/>
            <a:ext cx="40324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조원</a:t>
            </a:r>
            <a:r>
              <a:rPr lang="en-US" altLang="ko-KR" sz="16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1600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원예찬</a:t>
            </a:r>
            <a:r>
              <a:rPr lang="en-US" altLang="ko-KR" sz="16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김흥범</a:t>
            </a:r>
            <a:r>
              <a:rPr lang="en-US" altLang="ko-KR" sz="16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김남걸</a:t>
            </a:r>
            <a:r>
              <a:rPr lang="en-US" altLang="ko-KR" sz="16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 </a:t>
            </a:r>
          </a:p>
          <a:p>
            <a:r>
              <a:rPr lang="en-US" altLang="ko-KR" sz="16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</a:t>
            </a:r>
            <a:r>
              <a:rPr lang="ko-KR" altLang="en-US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박소희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길소영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유소라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endParaRPr lang="en-US" altLang="ko-KR" sz="16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6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</a:t>
            </a:r>
            <a:r>
              <a:rPr lang="ko-KR" altLang="en-US" sz="16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임희중</a:t>
            </a:r>
            <a:r>
              <a:rPr lang="en-US" altLang="ko-KR" sz="16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16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최재호</a:t>
            </a:r>
            <a:endParaRPr lang="en-US" altLang="ko-KR" sz="16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16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5129" y="330941"/>
            <a:ext cx="1930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주요 개념</a:t>
            </a:r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738" y="1375910"/>
            <a:ext cx="34831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</a:t>
            </a:r>
            <a:r>
              <a:rPr lang="ko-KR" altLang="en-US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자기</a:t>
            </a:r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(self)</a:t>
            </a:r>
          </a:p>
          <a:p>
            <a:endParaRPr lang="ko-KR" altLang="en-US" sz="28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7158" y="2285992"/>
            <a:ext cx="814393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 smtClean="0"/>
          </a:p>
          <a:p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자기는 의식과 무의식의 세계를 모두 포괄하는 진정한 나를 의미하며 통합성을 추구하는 원형이다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endParaRPr lang="ko-KR" altLang="en-US" sz="2400" b="1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집단무의식 내에 존재하는 타고난 핵심 원형으로서 모든 의식과 무의식의 주인이며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모든 콤플렉스와 원형을 끌어들여 성격을 조화시키고 통일시키는 본래적이고 선험적인 ‘나’이다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08226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58317" y="2350319"/>
            <a:ext cx="8834164" cy="45259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ko-KR" altLang="en-US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다양한 정의</a:t>
            </a:r>
            <a:endParaRPr lang="en-US" altLang="ko-KR" sz="88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None/>
            </a:pPr>
            <a:r>
              <a:rPr lang="en-US" altLang="ko-KR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</a:t>
            </a:r>
            <a:r>
              <a:rPr lang="ko-KR" altLang="en-US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모든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인간에게 보편적으로 존재하는 인류의 가장 원초적인 행동유형</a:t>
            </a:r>
          </a:p>
          <a:p>
            <a:pPr>
              <a:buNone/>
            </a:pPr>
            <a:r>
              <a:rPr lang="en-US" altLang="ko-KR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</a:t>
            </a:r>
            <a:r>
              <a:rPr lang="ko-KR" altLang="en-US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인간이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갖는 </a:t>
            </a:r>
            <a:r>
              <a:rPr lang="ko-KR" altLang="en-US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표상 불가능한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무의식적</a:t>
            </a:r>
            <a:r>
              <a:rPr lang="en-US" altLang="ko-KR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보편적</a:t>
            </a:r>
            <a:r>
              <a:rPr lang="en-US" altLang="ko-KR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집단적</a:t>
            </a:r>
            <a:r>
              <a:rPr lang="en-US" altLang="ko-KR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선험적 이미지</a:t>
            </a:r>
          </a:p>
          <a:p>
            <a:pPr>
              <a:buNone/>
            </a:pPr>
            <a:r>
              <a:rPr lang="en-US" altLang="ko-KR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</a:t>
            </a:r>
            <a:r>
              <a:rPr lang="ko-KR" altLang="en-US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각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세대에서 같은 경험을 반복하고</a:t>
            </a:r>
            <a:r>
              <a:rPr lang="en-US" altLang="ko-KR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발전시키도록 </a:t>
            </a:r>
            <a:r>
              <a:rPr lang="ko-KR" altLang="en-US" sz="8800" b="1" dirty="0" err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경향짓는</a:t>
            </a:r>
            <a:r>
              <a:rPr lang="en-US" altLang="ko-KR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에너지가 고도로 </a:t>
            </a:r>
            <a:r>
              <a:rPr lang="ko-KR" altLang="en-US" sz="8800" b="1" dirty="0" err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충만된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자동적 핵심기능</a:t>
            </a:r>
          </a:p>
          <a:p>
            <a:pPr>
              <a:buNone/>
            </a:pPr>
            <a:r>
              <a:rPr lang="en-US" altLang="ko-KR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4.</a:t>
            </a:r>
            <a:r>
              <a:rPr lang="ko-KR" altLang="en-US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오랫동안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반복되어 온 경험이 마음 속에 축적되어 나타난 무의식적 이미지</a:t>
            </a:r>
          </a:p>
          <a:p>
            <a:pPr>
              <a:buNone/>
            </a:pPr>
            <a:r>
              <a:rPr lang="en-US" altLang="ko-KR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5.</a:t>
            </a:r>
            <a:r>
              <a:rPr lang="ko-KR" altLang="en-US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모든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원형이 여러 가지 형태로 결합되어 작용하는 점이 개인마다 성격이 다르게 되는 한 </a:t>
            </a:r>
            <a:r>
              <a:rPr lang="ko-KR" altLang="en-US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요인이 된다</a:t>
            </a:r>
            <a:r>
              <a:rPr lang="en-US" altLang="ko-KR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>
              <a:buNone/>
            </a:pP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6.</a:t>
            </a:r>
            <a:r>
              <a:rPr lang="ko-KR" altLang="en-US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원형은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그 수가 무수히 많고 언제 어디서 생겨났는지 알 수 없으며 이미 형성되어 있다</a:t>
            </a:r>
            <a:r>
              <a:rPr lang="en-US" altLang="ko-KR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>
              <a:buNone/>
            </a:pPr>
            <a:r>
              <a:rPr lang="en-US" altLang="ko-KR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7.</a:t>
            </a:r>
            <a:r>
              <a:rPr lang="ko-KR" altLang="en-US" sz="8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원형은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직접적으로 알 수 없다</a:t>
            </a:r>
            <a:r>
              <a:rPr lang="en-US" altLang="ko-KR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8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이러한 원형적 이미지를 통해 사람들은 내부 심층의 열망과 무의식적 경향을 표현하려고 한다</a:t>
            </a:r>
            <a:r>
              <a:rPr lang="en-US" altLang="ko-KR" sz="96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>
              <a:buNone/>
            </a:pPr>
            <a:endParaRPr lang="en-US" altLang="ko-KR" sz="28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None/>
            </a:pPr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sz="28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>
              <a:buNone/>
            </a:pP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>
              <a:buNone/>
            </a:pP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5129" y="330941"/>
            <a:ext cx="1930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주요 개념</a:t>
            </a:r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110" y="1375910"/>
            <a:ext cx="4275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r>
              <a:rPr lang="ko-KR" altLang="en-US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원형</a:t>
            </a:r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(archetype)</a:t>
            </a:r>
            <a:endParaRPr lang="ko-KR" altLang="en-US" sz="28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1" name="Picture 6" descr="C:\Users\RCAFE-25\AppData\Local\Temp\UNI000015502c3c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4236" y="236354"/>
            <a:ext cx="3935262" cy="23503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3357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14282" y="2000240"/>
            <a:ext cx="856907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FontTx/>
              <a:buChar char="-"/>
            </a:pPr>
            <a:r>
              <a:rPr lang="ko-KR" altLang="en-US" sz="2800" dirty="0" smtClean="0">
                <a:solidFill>
                  <a:srgbClr val="FF6E57"/>
                </a:solidFill>
                <a:latin typeface="HY견고딕" pitchFamily="18" charset="-127"/>
                <a:ea typeface="HY견고딕" pitchFamily="18" charset="-127"/>
              </a:rPr>
              <a:t>자아가 </a:t>
            </a:r>
            <a:r>
              <a:rPr lang="ko-KR" altLang="en-US" sz="2800" dirty="0">
                <a:solidFill>
                  <a:srgbClr val="FF6E57"/>
                </a:solidFill>
                <a:latin typeface="HY견고딕" pitchFamily="18" charset="-127"/>
                <a:ea typeface="HY견고딕" pitchFamily="18" charset="-127"/>
              </a:rPr>
              <a:t>가면</a:t>
            </a:r>
            <a:r>
              <a:rPr lang="en-US" altLang="ko-KR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사회적으로 자신에게 주어진 역할과 기대에 부응하기 위해 취하는 태도나 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모습</a:t>
            </a:r>
            <a:endParaRPr lang="en-US" altLang="ko-KR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FontTx/>
              <a:buChar char="-"/>
            </a:pPr>
            <a:endParaRPr lang="ko-KR" altLang="en-US" sz="28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자아가 외적 세계에 적응하기 위해 </a:t>
            </a:r>
            <a:r>
              <a:rPr lang="ko-KR" altLang="en-US" sz="2800" dirty="0">
                <a:solidFill>
                  <a:srgbClr val="FF6E57"/>
                </a:solidFill>
                <a:latin typeface="HY견고딕" pitchFamily="18" charset="-127"/>
                <a:ea typeface="HY견고딕" pitchFamily="18" charset="-127"/>
              </a:rPr>
              <a:t>사용하는 </a:t>
            </a:r>
            <a:r>
              <a:rPr lang="ko-KR" altLang="en-US" sz="2800" dirty="0" smtClean="0">
                <a:solidFill>
                  <a:srgbClr val="FF6E57"/>
                </a:solidFill>
                <a:latin typeface="HY견고딕" pitchFamily="18" charset="-127"/>
                <a:ea typeface="HY견고딕" pitchFamily="18" charset="-127"/>
              </a:rPr>
              <a:t>공적 얼굴</a:t>
            </a:r>
            <a:r>
              <a:rPr lang="en-US" altLang="ko-KR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초자아와 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유사하게 사회가 요구하는 규범</a:t>
            </a:r>
            <a:r>
              <a:rPr lang="en-US" altLang="ko-KR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도덕적 원리</a:t>
            </a:r>
          </a:p>
          <a:p>
            <a:pPr marL="0" indent="0">
              <a:buNone/>
            </a:pPr>
            <a:endParaRPr lang="en-US" altLang="ko-KR" sz="2800" dirty="0" smtClean="0">
              <a:solidFill>
                <a:srgbClr val="FF6E57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800" dirty="0" smtClean="0">
                <a:solidFill>
                  <a:srgbClr val="FF6E57"/>
                </a:solidFill>
                <a:latin typeface="HY견고딕" pitchFamily="18" charset="-127"/>
                <a:ea typeface="HY견고딕" pitchFamily="18" charset="-127"/>
              </a:rPr>
              <a:t>외부세계에 </a:t>
            </a:r>
            <a:r>
              <a:rPr lang="ko-KR" altLang="en-US" sz="2800" dirty="0">
                <a:solidFill>
                  <a:srgbClr val="FF6E57"/>
                </a:solidFill>
                <a:latin typeface="HY견고딕" pitchFamily="18" charset="-127"/>
                <a:ea typeface="HY견고딕" pitchFamily="18" charset="-127"/>
              </a:rPr>
              <a:t>적응하고 타인과 원만한 관계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를 맺을 수 있게 해준다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0" indent="0">
              <a:buNone/>
            </a:pPr>
            <a:endParaRPr lang="ko-KR" altLang="en-US" sz="28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페르소나에 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갇힌 삶이 아니라 진정한 자기를 발견하고 실현해가는 삶을 강조했다</a:t>
            </a:r>
            <a:r>
              <a:rPr lang="en-US" altLang="ko-KR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8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None/>
            </a:pPr>
            <a:r>
              <a:rPr lang="ko-KR" altLang="en-US" sz="2400" b="1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/>
            </a:r>
            <a:br>
              <a:rPr lang="ko-KR" altLang="en-US" sz="2400" b="1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</a:br>
            <a:endParaRPr lang="ko-KR" altLang="en-US" sz="2400" b="1" dirty="0" smtClean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algn="just">
              <a:buNone/>
            </a:pPr>
            <a:endParaRPr lang="en-US" altLang="ko-KR" sz="2400" b="1" dirty="0" smtClean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algn="just">
              <a:buNone/>
            </a:pPr>
            <a:endParaRPr lang="ko-KR" altLang="en-US" sz="2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5129" y="330941"/>
            <a:ext cx="1930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주요 개념</a:t>
            </a:r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206" y="1350322"/>
            <a:ext cx="40761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4.</a:t>
            </a:r>
            <a:r>
              <a:rPr lang="ko-KR" altLang="en-US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페르소나</a:t>
            </a:r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(persona)</a:t>
            </a:r>
          </a:p>
          <a:p>
            <a:endParaRPr lang="ko-KR" altLang="en-US" sz="28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903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394666" y="2408444"/>
            <a:ext cx="5452979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사회화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과정을 통해서 남성은 </a:t>
            </a:r>
            <a:r>
              <a:rPr lang="ko-KR" altLang="en-US" sz="2400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그의 여성성을 무의식 세계로 억압하여 더욱 남자다워지고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여성은 </a:t>
            </a:r>
            <a:r>
              <a:rPr lang="ko-KR" altLang="en-US" sz="2400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그의 남성성을 억압함으로써 여성스러운 측면을 부각시킨다고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주장했다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4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남성이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여성적 본성을 억압하고 </a:t>
            </a:r>
            <a:r>
              <a:rPr lang="ko-KR" altLang="en-US" sz="2400" dirty="0" err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결멸하면서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자신의 창조력과 전체성을 고립시키게 된다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endParaRPr lang="ko-KR" altLang="en-US" sz="24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>
              <a:buNone/>
            </a:pP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>
              <a:buNone/>
            </a:pP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5129" y="330941"/>
            <a:ext cx="1930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주요 개념</a:t>
            </a:r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206" y="1350322"/>
            <a:ext cx="76480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5. </a:t>
            </a:r>
            <a:r>
              <a:rPr lang="ko-KR" altLang="en-US" sz="2800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아니마</a:t>
            </a:r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(anima)</a:t>
            </a:r>
            <a:r>
              <a:rPr lang="ko-KR" altLang="en-US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와 아니무스</a:t>
            </a:r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(animus)</a:t>
            </a:r>
          </a:p>
          <a:p>
            <a:endParaRPr lang="ko-KR" altLang="en-US" sz="28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1" name="Picture 2" descr="C:\Users\RCAFE-25\AppData\Local\Temp\UNI000015502c48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7465" y="2277165"/>
            <a:ext cx="2886942" cy="39550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8491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792622" y="2000240"/>
            <a:ext cx="5351378" cy="4525963"/>
          </a:xfrm>
        </p:spPr>
        <p:txBody>
          <a:bodyPr>
            <a:normAutofit fontScale="77500" lnSpcReduction="20000"/>
          </a:bodyPr>
          <a:lstStyle/>
          <a:p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동물적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본성을 포함하여 </a:t>
            </a:r>
            <a:r>
              <a:rPr lang="ko-KR" altLang="en-US" sz="2400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스스로 의식하기 싫은 자신의 부정적 측면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을 말한다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반면 음영은 동물적 본능의 근원 외에도 </a:t>
            </a:r>
            <a:r>
              <a:rPr lang="ko-KR" altLang="en-US" sz="2400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자발성</a:t>
            </a:r>
            <a:r>
              <a:rPr lang="en-US" altLang="ko-KR" sz="2400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창의성</a:t>
            </a:r>
            <a:r>
              <a:rPr lang="en-US" altLang="ko-KR" sz="2400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통찰력 등 완전한 인간성에 필요한 요소의 원천이 되기도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한다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음영을 너무 억압하면 창조성과 같은 본성이 희생된다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따라서 </a:t>
            </a:r>
            <a:r>
              <a:rPr lang="ko-KR" altLang="en-US" sz="2400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자아와 음영의 적절한 조화를 이뤄  생기화 활력이 넘치도록 해야 한다</a:t>
            </a:r>
            <a:r>
              <a:rPr lang="en-US" altLang="ko-KR" sz="2400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400" dirty="0">
              <a:solidFill>
                <a:srgbClr val="FF6E57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4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융은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의식적인 자기상이 부정적이라면 </a:t>
            </a:r>
            <a:r>
              <a:rPr lang="ko-KR" altLang="en-US" sz="2400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무의식적인 음영은 긍정적인 모습이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된다고 하였다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음영의 통찰은 </a:t>
            </a:r>
            <a:r>
              <a:rPr lang="ko-KR" altLang="en-US" sz="2400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자기자각과 성격통합의 첫 걸음이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된다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하지만 음영의 통찰이 어려운 것은 투시와 관련되기 때문이다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융은 인간 사이에 일어나는 모든 갈등은 음영의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투시로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인해 생긴다고 보았다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4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>
              <a:buNone/>
            </a:pP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>
              <a:buNone/>
            </a:pP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5129" y="330941"/>
            <a:ext cx="1930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주요 개념</a:t>
            </a:r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206" y="1350322"/>
            <a:ext cx="5584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음영</a:t>
            </a:r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혹은 그림자</a:t>
            </a:r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shadow)</a:t>
            </a:r>
            <a:endParaRPr lang="ko-KR" altLang="en-US" sz="28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1" name="Picture 2" descr="C:\Users\RCAFE-25\AppData\Local\Temp\UNI000015502c5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143116"/>
            <a:ext cx="3857652" cy="41470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13217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-24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395633" y="2044034"/>
            <a:ext cx="543217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>
              <a:buNone/>
            </a:pP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>
              <a:buNone/>
            </a:pP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5129" y="330941"/>
            <a:ext cx="1930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주요 개념</a:t>
            </a:r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206" y="1350322"/>
            <a:ext cx="5584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7</a:t>
            </a:r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r>
              <a:rPr lang="ko-KR" altLang="en-US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개성화</a:t>
            </a:r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en-US" altLang="ko-KR" sz="2800" dirty="0" err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indiviuation</a:t>
            </a:r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endParaRPr lang="ko-KR" altLang="en-US" sz="28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7" name="내용 개체 틀 3"/>
          <p:cNvSpPr txBox="1">
            <a:spLocks/>
          </p:cNvSpPr>
          <p:nvPr/>
        </p:nvSpPr>
        <p:spPr>
          <a:xfrm>
            <a:off x="214282" y="2101661"/>
            <a:ext cx="863752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고유한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자기 자신이 되는 것으로서 무의식적 내용을 의식화하고 통합해 가는 과정이다</a:t>
            </a:r>
            <a:r>
              <a:rPr lang="en-US" altLang="ko-KR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개인의 의식이 타인으로부터 분화되어 가는 과정이기도 하다</a:t>
            </a:r>
            <a:r>
              <a:rPr lang="en-US" altLang="ko-KR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FontTx/>
              <a:buChar char="-"/>
            </a:pP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개성화의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목표는 가능한 한 완전히 자기 자신을 아는 것</a:t>
            </a:r>
            <a:r>
              <a:rPr lang="en-US" altLang="ko-KR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즉 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‘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자기인식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에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있다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FontTx/>
              <a:buChar char="-"/>
            </a:pPr>
            <a:endParaRPr lang="en-US" altLang="ko-KR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개인의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자신을 정확히 인식하지 못하고 자기를 실현한다는 것은 불가능하므로 융은 자기실현을 달성하는 것보다 더 중요한 것은 정확한 자기인식이라 하였다</a:t>
            </a:r>
            <a:r>
              <a:rPr lang="en-US" altLang="ko-KR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Font typeface="Arial" pitchFamily="34" charset="0"/>
              <a:buNone/>
            </a:pPr>
            <a:endParaRPr lang="ko-KR" altLang="en-US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>
              <a:buFont typeface="Arial" pitchFamily="34" charset="0"/>
              <a:buNone/>
            </a:pP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>
              <a:buFont typeface="Arial" pitchFamily="34" charset="0"/>
              <a:buNone/>
            </a:pP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589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85720" y="2143116"/>
            <a:ext cx="8668133" cy="4357718"/>
          </a:xfrm>
        </p:spPr>
        <p:txBody>
          <a:bodyPr>
            <a:noAutofit/>
          </a:bodyPr>
          <a:lstStyle/>
          <a:p>
            <a:pPr marL="0" indent="0">
              <a:buFontTx/>
              <a:buChar char="-"/>
            </a:pP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정신이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작용하는데 사용되는 에너지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즉 정신적 에너지를 일컫는다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FontTx/>
              <a:buChar char="-"/>
            </a:pPr>
            <a:endParaRPr lang="en-US" altLang="ko-KR" sz="24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프로이트가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말한 성적 에너지에 국한되지 않고 인생전반에 걸쳐 작동하는 생활에너지 혹은 모든 지각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사고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감정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충동의 원천이 되는 에너지로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간주한다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en-US" altLang="ko-KR" sz="24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5129" y="330941"/>
            <a:ext cx="1930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주요 개념</a:t>
            </a:r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206" y="1350322"/>
            <a:ext cx="5584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8.</a:t>
            </a:r>
            <a:r>
              <a:rPr lang="ko-KR" altLang="en-US" sz="2800" dirty="0" err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리비도</a:t>
            </a:r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(libido)</a:t>
            </a:r>
          </a:p>
        </p:txBody>
      </p:sp>
    </p:spTree>
    <p:extLst>
      <p:ext uri="{BB962C8B-B14F-4D97-AF65-F5344CB8AC3E}">
        <p14:creationId xmlns:p14="http://schemas.microsoft.com/office/powerpoint/2010/main" val="307742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83675" y="2101661"/>
            <a:ext cx="8668133" cy="4279667"/>
          </a:xfrm>
        </p:spPr>
        <p:txBody>
          <a:bodyPr>
            <a:normAutofit fontScale="92500" lnSpcReduction="10000"/>
          </a:bodyPr>
          <a:lstStyle/>
          <a:p>
            <a:pPr marL="0" indent="0">
              <a:buFontTx/>
              <a:buChar char="-"/>
            </a:pP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특수한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종류의 감정으로 이루어진 무의식 속의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관념덩어리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정서</a:t>
            </a:r>
            <a:r>
              <a:rPr lang="en-US" altLang="ko-KR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기억</a:t>
            </a:r>
            <a:r>
              <a:rPr lang="en-US" altLang="ko-KR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사고의 집합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</a:p>
          <a:p>
            <a:pPr marL="0" indent="0">
              <a:buFontTx/>
              <a:buChar char="-"/>
            </a:pP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FontTx/>
              <a:buChar char="-"/>
            </a:pP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정서적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체계가 상한 관념과 행동적 충동</a:t>
            </a:r>
          </a:p>
          <a:p>
            <a:pPr marL="0" indent="0">
              <a:buNone/>
            </a:pP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콤플렉스는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우리의 사고의 흐름을 훼방하고 우리로 하여금 당황하게 하거나 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화를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내게 하거나 우리의 가슴을 찔러 목메게 하는 마음속 어떤 것으로</a:t>
            </a:r>
            <a:r>
              <a:rPr lang="en-US" altLang="ko-KR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우리의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사고를 방해하거나 의식의 질서를 교란시킨다</a:t>
            </a:r>
            <a:r>
              <a:rPr lang="en-US" altLang="ko-KR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FontTx/>
              <a:buChar char="-"/>
            </a:pP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개인무의식에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많은 기억을 축적하는 과정에서 발생한다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FontTx/>
              <a:buChar char="-"/>
            </a:pPr>
            <a:endParaRPr lang="en-US" altLang="ko-KR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콤플렉스를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의식화 하는 것이 인격 성숙의 과제이다</a:t>
            </a:r>
            <a:r>
              <a:rPr lang="en-US" altLang="ko-KR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just">
              <a:buNone/>
            </a:pP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5129" y="330941"/>
            <a:ext cx="1930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주요 개념</a:t>
            </a:r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206" y="1350322"/>
            <a:ext cx="5584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9.</a:t>
            </a:r>
            <a:r>
              <a:rPr lang="ko-KR" altLang="en-US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콤플렉스</a:t>
            </a:r>
            <a:r>
              <a:rPr lang="en-US" altLang="ko-KR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(complex)</a:t>
            </a:r>
          </a:p>
        </p:txBody>
      </p:sp>
    </p:spTree>
    <p:extLst>
      <p:ext uri="{BB962C8B-B14F-4D97-AF65-F5344CB8AC3E}">
        <p14:creationId xmlns:p14="http://schemas.microsoft.com/office/powerpoint/2010/main" val="409090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71462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6148" name="Picture 4" descr="C:\Users\RCAFE-25\Desktop\%A4%B7%A4%A9%A4%B7%A4%A9%A4%B7%A4%A9%A4%B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643050"/>
            <a:ext cx="4107555" cy="4480290"/>
          </a:xfrm>
          <a:prstGeom prst="rect">
            <a:avLst/>
          </a:prstGeom>
          <a:noFill/>
        </p:spPr>
      </p:pic>
      <p:cxnSp>
        <p:nvCxnSpPr>
          <p:cNvPr id="9" name="직선 연결선 8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5129" y="330941"/>
            <a:ext cx="6274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융이 제시한 성격유형</a:t>
            </a:r>
            <a:r>
              <a:rPr lang="en-US" altLang="ko-KR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심리적 유형</a:t>
            </a:r>
            <a:r>
              <a:rPr lang="en-US" altLang="ko-KR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43438" y="1643050"/>
            <a:ext cx="41434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chemeClr val="bg1"/>
                </a:solidFill>
              </a:rPr>
              <a:t>융은 자아성향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(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외향성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-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내향성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)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과정신기능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(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사고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,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감정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,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직관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,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감각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)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이라는 두가지 기준을 근거로 성격유형을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8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가지로 분류하고 있다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 </a:t>
            </a:r>
            <a:endParaRPr lang="ko-KR" altLang="en-US" sz="2400" b="1" dirty="0" smtClean="0">
              <a:solidFill>
                <a:schemeClr val="bg1"/>
              </a:solidFill>
            </a:endParaRPr>
          </a:p>
          <a:p>
            <a:r>
              <a:rPr lang="ko-KR" altLang="en-US" sz="2400" b="1" dirty="0" smtClean="0">
                <a:solidFill>
                  <a:schemeClr val="bg1"/>
                </a:solidFill>
              </a:rPr>
              <a:t>이러한 융의 성격 유형 분류에 근거하여 </a:t>
            </a:r>
            <a:r>
              <a:rPr lang="ko-KR" altLang="en-US" sz="2400" b="1" dirty="0" err="1" smtClean="0">
                <a:solidFill>
                  <a:schemeClr val="bg1"/>
                </a:solidFill>
              </a:rPr>
              <a:t>마이어스와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400" b="1" dirty="0" err="1" smtClean="0">
                <a:solidFill>
                  <a:schemeClr val="bg1"/>
                </a:solidFill>
              </a:rPr>
              <a:t>브릭스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(Myers &amp; Briggs)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는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16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가지의 성격 유형을 제안하고 이를 측정할 수 있는 성격검사인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MBTI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를 개발하였다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71161" y="1665928"/>
            <a:ext cx="864399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1. </a:t>
            </a:r>
            <a:r>
              <a:rPr kumimoji="1" lang="ko-KR" alt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자아의 태도</a:t>
            </a:r>
            <a:endParaRPr kumimoji="1" lang="en-US" altLang="ko-KR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  <a:cs typeface="굴림" pitchFamily="50" charset="-127"/>
            </a:endParaRPr>
          </a:p>
          <a:p>
            <a:pPr marL="342900" marR="0" lvl="0" indent="-34290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 </a:t>
            </a:r>
            <a:r>
              <a:rPr kumimoji="1" lang="en-US" altLang="ko-KR" sz="20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   </a:t>
            </a:r>
            <a:r>
              <a:rPr kumimoji="1" lang="ko-KR" altLang="en-US" sz="20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융은 자아의 기본적인 태도가 태어날 때부터 결정된다고 보고</a:t>
            </a:r>
            <a:r>
              <a:rPr kumimoji="1" lang="en-US" altLang="ko-KR" sz="20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, </a:t>
            </a:r>
            <a:r>
              <a:rPr kumimoji="1" lang="ko-KR" altLang="en-US" sz="20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이를 외향성과 내향성으로 구분했다</a:t>
            </a:r>
            <a:r>
              <a:rPr kumimoji="1" lang="en-US" altLang="ko-KR" sz="20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. </a:t>
            </a:r>
            <a:r>
              <a:rPr kumimoji="1" lang="ko-KR" altLang="en-US" sz="20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정신에너지인 </a:t>
            </a:r>
            <a:r>
              <a:rPr kumimoji="1" lang="ko-KR" altLang="en-US" sz="2000" b="1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리비도가</a:t>
            </a:r>
            <a:r>
              <a:rPr kumimoji="1" lang="ko-KR" altLang="en-US" sz="20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 주로 외부대상을 향하면 외향성</a:t>
            </a:r>
            <a:r>
              <a:rPr kumimoji="1" lang="en-US" altLang="ko-KR" sz="20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, </a:t>
            </a:r>
            <a:r>
              <a:rPr kumimoji="1" lang="ko-KR" altLang="en-US" sz="20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외부대상 그 자체보다는 그것과 관련된 내적 정신구조나 성찰을 향하면 내향성이라 할 수 있다</a:t>
            </a:r>
            <a:r>
              <a:rPr kumimoji="1" lang="en-US" altLang="ko-KR" sz="20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.</a:t>
            </a:r>
            <a:endParaRPr kumimoji="1" lang="ko-KR" altLang="ko-KR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  <a:cs typeface="굴림" pitchFamily="50" charset="-127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523611"/>
              </p:ext>
            </p:extLst>
          </p:nvPr>
        </p:nvGraphicFramePr>
        <p:xfrm>
          <a:off x="285720" y="3500438"/>
          <a:ext cx="8572560" cy="1878904"/>
        </p:xfrm>
        <a:graphic>
          <a:graphicData uri="http://schemas.openxmlformats.org/drawingml/2006/table">
            <a:tbl>
              <a:tblPr/>
              <a:tblGrid>
                <a:gridCol w="1625566"/>
                <a:gridCol w="6946994"/>
              </a:tblGrid>
              <a:tr h="939452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 err="1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외향형</a:t>
                      </a:r>
                      <a:endParaRPr lang="ko-KR" altLang="en-US" sz="18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780" marB="17780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정신에너지인 </a:t>
                      </a:r>
                      <a:r>
                        <a:rPr lang="ko-KR" altLang="en-US" sz="1800" b="0" i="0" spc="0" dirty="0" err="1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리비도가</a:t>
                      </a:r>
                      <a:r>
                        <a:rPr lang="ko-KR" altLang="en-US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객관적 세계를 지향한다</a:t>
                      </a:r>
                      <a:r>
                        <a:rPr lang="en-US" altLang="ko-KR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</a:t>
                      </a:r>
                      <a:endParaRPr lang="ko-KR" altLang="en-US" sz="18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특징</a:t>
                      </a:r>
                      <a:r>
                        <a:rPr lang="en-US" altLang="ko-KR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: </a:t>
                      </a:r>
                      <a:r>
                        <a:rPr lang="ko-KR" altLang="en-US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폭넓은 대인관계</a:t>
                      </a:r>
                      <a:r>
                        <a:rPr lang="en-US" altLang="ko-KR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사교적</a:t>
                      </a:r>
                      <a:r>
                        <a:rPr lang="en-US" altLang="ko-KR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정열적</a:t>
                      </a:r>
                      <a:r>
                        <a:rPr lang="en-US" altLang="ko-KR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활동적</a:t>
                      </a:r>
                    </a:p>
                  </a:txBody>
                  <a:tcPr marL="64770" marR="64770" marT="17780" marB="17780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9452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내향형</a:t>
                      </a:r>
                    </a:p>
                  </a:txBody>
                  <a:tcPr marL="64770" marR="64770" marT="17780" marB="17780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 err="1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리비도가</a:t>
                      </a:r>
                      <a:r>
                        <a:rPr lang="ko-KR" altLang="en-US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주관적 세계를 주도한다</a:t>
                      </a:r>
                      <a:r>
                        <a:rPr lang="en-US" altLang="ko-KR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</a:t>
                      </a:r>
                      <a:endParaRPr lang="ko-KR" altLang="en-US" sz="18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특징</a:t>
                      </a:r>
                      <a:r>
                        <a:rPr lang="en-US" altLang="ko-KR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:</a:t>
                      </a:r>
                      <a:r>
                        <a:rPr lang="ko-KR" altLang="en-US" sz="1800" b="0" i="0" spc="0" dirty="0" smtClean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깊이 있는 </a:t>
                      </a:r>
                      <a:r>
                        <a:rPr lang="ko-KR" altLang="en-US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대인관계 조용하고 </a:t>
                      </a:r>
                      <a:r>
                        <a:rPr lang="ko-KR" altLang="en-US" sz="1800" b="0" i="0" spc="0" dirty="0" err="1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신붕함</a:t>
                      </a:r>
                      <a:r>
                        <a:rPr lang="en-US" altLang="ko-KR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 </a:t>
                      </a:r>
                      <a:r>
                        <a:rPr lang="ko-KR" altLang="en-US" sz="18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이해한 다음에 경험함</a:t>
                      </a:r>
                    </a:p>
                  </a:txBody>
                  <a:tcPr marL="64770" marR="64770" marT="17780" marB="17780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5129" y="330941"/>
            <a:ext cx="7560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융이 제시한 성격유형</a:t>
            </a:r>
            <a:r>
              <a:rPr lang="en-US" altLang="ko-KR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심리적 유형</a:t>
            </a:r>
            <a:r>
              <a:rPr lang="en-US" altLang="ko-KR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4724" y="511936"/>
            <a:ext cx="224159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CONTENTS</a:t>
            </a: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7" name="직선 연결선 6"/>
          <p:cNvCxnSpPr/>
          <p:nvPr/>
        </p:nvCxnSpPr>
        <p:spPr>
          <a:xfrm>
            <a:off x="116632" y="1102908"/>
            <a:ext cx="2247247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116632" y="1052736"/>
            <a:ext cx="22472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16632" y="506767"/>
            <a:ext cx="2247247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116632" y="559155"/>
            <a:ext cx="22472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8" y="1357298"/>
            <a:ext cx="75724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1.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학자소개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융</a:t>
            </a:r>
            <a:endParaRPr lang="en-US" altLang="ko-KR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2.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분석심리이론의 개요</a:t>
            </a:r>
            <a:endParaRPr lang="en-US" altLang="ko-KR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3.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발달단계와 발달과업</a:t>
            </a:r>
            <a:endParaRPr lang="en-US" altLang="ko-KR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4.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상담기법</a:t>
            </a:r>
            <a:endParaRPr lang="en-US" altLang="ko-KR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5.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정신역동 이론가들의 비교</a:t>
            </a:r>
            <a:endParaRPr lang="en-US" altLang="ko-KR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6.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공헌과 비판</a:t>
            </a:r>
            <a:endParaRPr lang="ko-KR" altLang="en-US" sz="28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9387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14282" y="1428736"/>
            <a:ext cx="89297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</a:t>
            </a:r>
            <a:r>
              <a:rPr lang="ko-KR" altLang="en-US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자아의 정신기능</a:t>
            </a:r>
          </a:p>
          <a:p>
            <a:r>
              <a:rPr lang="ko-KR" altLang="en-US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정신기능이란 외부세계와 내면세계를 지각하고 이해하기 위해 사용하는 사고</a:t>
            </a:r>
            <a:r>
              <a:rPr lang="en-US" altLang="ko-KR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감정</a:t>
            </a:r>
            <a:r>
              <a:rPr lang="en-US" altLang="ko-KR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직관</a:t>
            </a:r>
            <a:r>
              <a:rPr lang="en-US" altLang="ko-KR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감각을 말한다</a:t>
            </a:r>
            <a:r>
              <a:rPr lang="en-US" altLang="ko-KR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endParaRPr lang="ko-KR" altLang="en-US" sz="20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205317"/>
              </p:ext>
            </p:extLst>
          </p:nvPr>
        </p:nvGraphicFramePr>
        <p:xfrm>
          <a:off x="285720" y="2500306"/>
          <a:ext cx="8572559" cy="4142017"/>
        </p:xfrm>
        <a:graphic>
          <a:graphicData uri="http://schemas.openxmlformats.org/drawingml/2006/table">
            <a:tbl>
              <a:tblPr/>
              <a:tblGrid>
                <a:gridCol w="1224651"/>
                <a:gridCol w="1698105"/>
                <a:gridCol w="5649803"/>
              </a:tblGrid>
              <a:tr h="1323925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비합리적</a:t>
                      </a: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기능</a:t>
                      </a:r>
                    </a:p>
                  </a:txBody>
                  <a:tcPr marL="52873" marR="52873" marT="14514" marB="14514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 err="1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감각형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52873" marR="52873" marT="14514" marB="14514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오감에 의존하며 실제의 경험을 중시한다</a:t>
                      </a:r>
                      <a:r>
                        <a:rPr lang="en-US" altLang="ko-KR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지금</a:t>
                      </a:r>
                      <a:r>
                        <a:rPr lang="en-US" altLang="ko-KR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현재에 초점을 </a:t>
                      </a: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맞</a:t>
                      </a:r>
                      <a:r>
                        <a:rPr lang="ko-KR" altLang="en-US" sz="1600" b="0" i="0" spc="0" dirty="0" smtClean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춘다</a:t>
                      </a:r>
                      <a:r>
                        <a:rPr lang="en-US" altLang="ko-KR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정확하고 철저하게 일을 처리한다</a:t>
                      </a:r>
                      <a:r>
                        <a:rPr lang="en-US" altLang="ko-KR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52873" marR="52873" marT="14514" marB="14514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06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 err="1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직관형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52873" marR="52873" marT="14514" marB="14514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육감 내지 영감에 의존한다</a:t>
                      </a:r>
                      <a:r>
                        <a:rPr lang="en-US" altLang="ko-KR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미래지향적이고 가능성과 의미를 추구한다</a:t>
                      </a:r>
                      <a:r>
                        <a:rPr lang="en-US" altLang="ko-KR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신속하고 비약적으로 일을 처리한다</a:t>
                      </a:r>
                      <a:r>
                        <a:rPr lang="en-US" altLang="ko-KR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52873" marR="52873" marT="14514" marB="14514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266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합리적 기능</a:t>
                      </a:r>
                    </a:p>
                  </a:txBody>
                  <a:tcPr marL="52873" marR="52873" marT="14514" marB="14514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 err="1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사고형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52873" marR="52873" marT="14514" marB="14514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진실과 사실에 큰 관심을 가진다</a:t>
                      </a:r>
                      <a:r>
                        <a:rPr lang="en-US" altLang="ko-KR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논리적이고 분석이며 객관적으로 판단한다</a:t>
                      </a:r>
                      <a:r>
                        <a:rPr lang="en-US" altLang="ko-KR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52873" marR="52873" marT="14514" marB="14514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26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 err="1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감정형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52873" marR="52873" marT="14514" marB="14514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사람과 관계에 큰 관심을 가진다</a:t>
                      </a:r>
                      <a:r>
                        <a:rPr lang="en-US" altLang="ko-KR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상황적이며 정상을 참작한 설명을 한다</a:t>
                      </a:r>
                      <a:r>
                        <a:rPr lang="en-US" altLang="ko-KR" sz="1600" b="0" i="0" spc="0" dirty="0">
                          <a:solidFill>
                            <a:schemeClr val="bg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</a:t>
                      </a:r>
                      <a:endParaRPr lang="ko-KR" altLang="en-US" sz="1600" b="0" i="0" spc="0" dirty="0">
                        <a:solidFill>
                          <a:schemeClr val="bg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52873" marR="52873" marT="14514" marB="14514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직선 연결선 7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5129" y="330941"/>
            <a:ext cx="6488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융이 제시한 성격유형</a:t>
            </a:r>
            <a:r>
              <a:rPr lang="en-US" altLang="ko-KR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심리적 유형</a:t>
            </a:r>
            <a:r>
              <a:rPr lang="en-US" altLang="ko-KR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28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129" y="330941"/>
            <a:ext cx="3631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발달단계와 발달과업</a:t>
            </a:r>
            <a:endParaRPr lang="ko-KR" altLang="en-US" sz="28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0" name="내용 개체 틀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융은 성격발달을 아동기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청년기 및 성인초기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중년기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노년기의 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단계로 기술하였다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본능에 지배되는 유아기에는 자아가 형성되지 않으므로 이시기가 성격형성에 미치는 영향은 중요하지 않기 때문에 이 시기의 성격발달단계는 상세히 설명하지 않았다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융의 분석심리이론은 오히려 중년기와 노년기의 성격발달을 중요하게 다루었다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None/>
            </a:pPr>
            <a:endParaRPr lang="en-US" altLang="ko-KR" sz="2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None/>
            </a:pP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7838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129" y="330941"/>
            <a:ext cx="3631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발달단계와 발달과업</a:t>
            </a:r>
            <a:endParaRPr lang="ko-KR" altLang="en-US" sz="28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0" name="내용 개체 틀 9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-1.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아동기 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출생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~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사춘기</a:t>
            </a:r>
          </a:p>
          <a:p>
            <a:pPr fontAlgn="base"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유아기는 본능에 의해 지배되며 자아가 아직 형성되지 않은 시기</a:t>
            </a:r>
          </a:p>
          <a:p>
            <a:pPr fontAlgn="base"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초년의 생존을 위한 활동에 </a:t>
            </a:r>
            <a:r>
              <a:rPr lang="ko-KR" altLang="en-US" sz="28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리비도의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영향을 중요시 했다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5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세 이전 성적 </a:t>
            </a:r>
            <a:r>
              <a:rPr lang="ko-KR" altLang="en-US" sz="28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리비도가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나타나기 시작하여 청년기에 최고에 이른다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endParaRPr lang="en-US" altLang="ko-KR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2.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청년 및 성인초기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사춘기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~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약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40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세 전후</a:t>
            </a:r>
          </a:p>
          <a:p>
            <a:pPr fontAlgn="base"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생의 전반기</a:t>
            </a:r>
            <a:endParaRPr lang="en-US" altLang="ko-KR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외적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신체적으로 팽창하는 시기이며 성숙함에 따라 자아가 발달하고 외부세계에 대처하는 능력을 발휘한다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이 시기의 과업은 외적 환경의 요구에 확고하고 완고하게 대처하는 것이다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838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129" y="330941"/>
            <a:ext cx="3631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발달단계와 발달과업</a:t>
            </a:r>
            <a:endParaRPr lang="ko-KR" altLang="en-US" sz="28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0" name="내용 개체 틀 9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fontAlgn="base">
              <a:buNone/>
            </a:pP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3.</a:t>
            </a: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중년기</a:t>
            </a:r>
          </a:p>
          <a:p>
            <a:pPr fontAlgn="base">
              <a:buNone/>
            </a:pP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중년기는 대부분 삶에서 요구하는 것에 비교적 잘 적응하여 상당한 만족감을 얻는 시기이므로 가정과 사회에 있어서 중요한 위치에 있고 경제적으로 안정되어있다</a:t>
            </a: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그럼에도 불구하고 절망과 비참함을 경험할 수 있는 시기로서 융은 중년기에 인생의 의미를 잃어 공허함을 느끼는 문제의 원인을 찾아냈다</a:t>
            </a: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fontAlgn="base">
              <a:buNone/>
            </a:pPr>
            <a:endParaRPr lang="ko-KR" altLang="en-US" sz="4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*중년기의 문제 원인</a:t>
            </a:r>
          </a:p>
          <a:p>
            <a:pPr fontAlgn="base">
              <a:buNone/>
            </a:pP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인생의 전반기에 삶의 기반을 위해 많은 에너지를 투자하지만 삶의 기반이 이미 마련된 </a:t>
            </a: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40</a:t>
            </a: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대에는 더 이상 인생의 도전이 없어져 버린다</a:t>
            </a: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40</a:t>
            </a: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대에는 정신적 변화가 생겨 추구하던 목표와 야망의 의미를 잃게 되어 </a:t>
            </a:r>
            <a:r>
              <a:rPr lang="ko-KR" altLang="en-US" sz="44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우울감과</a:t>
            </a: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44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침체감을</a:t>
            </a: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경험한다</a:t>
            </a: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4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중년기의 많은 변화는 결혼생활에 문제를 초래할 수 있다</a:t>
            </a: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4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중년기는 더 이상 금전</a:t>
            </a: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명예</a:t>
            </a: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위신</a:t>
            </a: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혹은 지위에 지배 받지 않는다</a:t>
            </a:r>
            <a:r>
              <a:rPr lang="en-US" altLang="ko-KR" sz="4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4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838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129" y="330941"/>
            <a:ext cx="3631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발달단계와 발달과업</a:t>
            </a:r>
            <a:endParaRPr lang="ko-KR" altLang="en-US" sz="28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0" name="내용 개체 틀 9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>
              <a:buNone/>
            </a:pPr>
            <a:r>
              <a:rPr lang="ko-KR" altLang="en-US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*중년기의 개성화</a:t>
            </a:r>
          </a:p>
          <a:p>
            <a:pPr fontAlgn="base">
              <a:buNone/>
            </a:pP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개성화는 중년기에 자를 외적</a:t>
            </a: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물질적 차원으로부터 내적</a:t>
            </a: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정신적 차원으로 전환시키는 것을 의미한다</a:t>
            </a: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.(</a:t>
            </a:r>
            <a:r>
              <a:rPr lang="ko-KR" altLang="en-US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중년기의 개성화는 엄격한 의미의 개성화 과정은 인생 후반기의 자기 실현을 의미함</a:t>
            </a: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fontAlgn="base">
              <a:buNone/>
            </a:pPr>
            <a:endParaRPr lang="ko-KR" altLang="en-US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개성화를 위해 요구되는 것은 다음과 같다</a:t>
            </a: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1.</a:t>
            </a:r>
            <a:r>
              <a:rPr lang="ko-KR" altLang="en-US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자기</a:t>
            </a: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(Self) </a:t>
            </a:r>
            <a:r>
              <a:rPr lang="ko-KR" altLang="en-US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국면을 인식하는 것 </a:t>
            </a: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자신답게 되는 것 혹은 자기인식으로 해석할 수 있다</a:t>
            </a: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이는 중년기에야 이루어 진다</a:t>
            </a: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2.</a:t>
            </a:r>
            <a:r>
              <a:rPr lang="ko-KR" altLang="en-US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무의식은 진정한 인간 자신을 드러내 주므로 무의식의 소리를 직면하고 받아들인다</a:t>
            </a: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3.</a:t>
            </a:r>
            <a:r>
              <a:rPr lang="ko-KR" altLang="en-US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성인 초기의 물질적 목표와 그것을 달성하게 했던 성격 특성을 버린다</a:t>
            </a: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838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129" y="330941"/>
            <a:ext cx="3631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발달단계와 발달과업</a:t>
            </a:r>
            <a:endParaRPr lang="ko-KR" altLang="en-US" sz="28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0" name="내용 개체 틀 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>
              <a:buNone/>
            </a:pP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중년기 성격 원형의 본질적 변화</a:t>
            </a:r>
          </a:p>
          <a:p>
            <a:pPr fontAlgn="base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개성화 기간 중 페르소나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그림자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아니마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아니무스의 변화가 생긴다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페르소나의 변화 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페르소나를 분해하거나 혹은 밀어낸다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인간의 사회적 역할은 중년기에도 계속되는데 인간이 지니고 있는 사회적 성격에도 불구하고 그것은 인간의 본성을 나타내지 않을 수 있다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따라서 중년기의 인간은 페르소나의 하부까지 도달하여 페르소나가 덮고 있는 자기를 인식한다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7838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129" y="330941"/>
            <a:ext cx="3631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발달단계와 발달과업</a:t>
            </a:r>
            <a:endParaRPr lang="ko-KR" altLang="en-US" sz="28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0" name="내용 개체 틀 9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>
              <a:buNone/>
            </a:pP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그림자의 변화 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중년기는 개성화된 인간으로서 </a:t>
            </a:r>
            <a:r>
              <a:rPr lang="ko-KR" altLang="en-US" sz="34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파괴적이기도하고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건설적이기도 한 그림자의 힘을 모두 알아야만 한다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그것은 인간 본성의 어두운 면인 </a:t>
            </a:r>
            <a:r>
              <a:rPr lang="ko-KR" altLang="en-US" sz="34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파괴성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이기심 같은 동물적이고 원시적인 충동이다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fontAlgn="base"/>
            <a:endParaRPr lang="ko-KR" altLang="en-US" sz="3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34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아니마와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아니무스의 화해 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중년기에 남성은 </a:t>
            </a:r>
            <a:r>
              <a:rPr lang="ko-KR" altLang="en-US" sz="34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아니마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여성적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의 특성을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여성은 아니무스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남성적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특성을 표출할 수 있어야 한다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이는 이전의 자아상에서 가장 큰변화를 겪는 부분이다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융은 </a:t>
            </a:r>
            <a:r>
              <a:rPr lang="ko-KR" altLang="en-US" sz="34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아니마와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아니무스가 자유롭게 표현될 때 남성은 어머니로부터 여성은 아버지로부터 자유로워진다고 했다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3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페르소나 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자아의 가면으로 개인이 외부에 보이는 이미지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endParaRPr lang="ko-KR" altLang="en-US" sz="3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>
              <a:buNone/>
            </a:pPr>
            <a:r>
              <a:rPr lang="ko-KR" altLang="en-US" sz="34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아니마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무의식 속에 있는 남성의 여성적 측면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아니무스 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여성의 남성적 측면</a:t>
            </a:r>
            <a:r>
              <a:rPr lang="en-US" altLang="ko-KR" sz="3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3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/>
            <a:endParaRPr lang="en-US" altLang="ko-KR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838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129" y="330941"/>
            <a:ext cx="3631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발달단계와 발달과업</a:t>
            </a:r>
            <a:endParaRPr lang="ko-KR" altLang="en-US" sz="28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0" name="내용 개체 틀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4.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노년기</a:t>
            </a:r>
          </a:p>
          <a:p>
            <a:pPr fontAlgn="base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나이가 들수록 명상과 회고가 많아지고 내면적 이미지가 큰 비중을 차지하게 된다</a:t>
            </a:r>
          </a:p>
          <a:p>
            <a:pPr fontAlgn="base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노년기는 죽음 앞에서 생의 본질을 이해하려는 시기이다</a:t>
            </a:r>
          </a:p>
          <a:p>
            <a:pPr fontAlgn="base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내세에 대한 이미지가 없다면 건전한 방식으로 죽음을 맞이하기 어렵다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838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129" y="330941"/>
            <a:ext cx="3631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실천적 기법</a:t>
            </a:r>
            <a:endParaRPr lang="ko-KR" altLang="en-US" sz="28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단어연상검사</a:t>
            </a:r>
            <a:endParaRPr lang="en-US" altLang="ko-KR" sz="24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endParaRPr lang="en-US" altLang="ko-KR" sz="24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어떤 자극단어에 대해 마음에 떠오르는   어떤 단어로 반응하는지에 대한 투사 기법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환자가 갖는 콤플렉스를 밝히는데 사용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각 자극 단어에 반응하는데 걸리는 시간을 기록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>
              <a:buFontTx/>
              <a:buChar char="-"/>
            </a:pPr>
            <a:endParaRPr lang="en-US" altLang="ko-KR" sz="24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재구성기법</a:t>
            </a:r>
            <a:endParaRPr lang="en-US" altLang="ko-KR" sz="24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ko-KR" altLang="en-US" sz="2400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내담자로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하여금 과거 경험에 대해 회상하도록 하여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증상이나 병리를 일으킨 발달 유형을 파악하여 생애를 재구성하는 기법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4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7838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꿈 분석</a:t>
            </a:r>
            <a:endParaRPr lang="en-US" altLang="ko-KR" sz="24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융의 분석심리학에서 가장 중요한 방법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환자의 무의식을 이해하는데 사용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일정한 기간에 걸쳐 내담자가 보고하는 일련의 꿈들을 함께 분석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무의식에 지속적으로 반복되는 주제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문제를 발견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-’</a:t>
            </a:r>
            <a:r>
              <a:rPr lang="ko-KR" altLang="en-US" sz="2400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확충법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사용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sz="24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*’</a:t>
            </a:r>
            <a:r>
              <a:rPr lang="ko-KR" altLang="en-US" sz="2400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확충법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이란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?</a:t>
            </a:r>
          </a:p>
          <a:p>
            <a:pPr marL="0" indent="0">
              <a:buNone/>
            </a:pPr>
            <a:r>
              <a:rPr lang="ko-KR" altLang="en-US" sz="2400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내담자와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분석가가 상징들의 이해를 확장하려는 시도로 어떤 주제가 탐색될 때까지 같은 상징들을 계속해서 재평가 및 재해석하는 치료기법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129" y="330941"/>
            <a:ext cx="3988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실천적 기법</a:t>
            </a:r>
            <a:endParaRPr lang="ko-KR" altLang="en-US" sz="2800" b="1" dirty="0">
              <a:solidFill>
                <a:schemeClr val="bg1"/>
              </a:solidFill>
              <a:latin typeface="배달의민족 한나" panose="02000503000000020003" pitchFamily="2" charset="-127"/>
              <a:ea typeface="배달의민족 한나" panose="02000503000000020003" pitchFamily="2" charset="-127"/>
            </a:endParaRPr>
          </a:p>
        </p:txBody>
      </p:sp>
      <p:sp>
        <p:nvSpPr>
          <p:cNvPr id="9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253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55129" y="330941"/>
            <a:ext cx="1930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융의 생애</a:t>
            </a:r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4337" name="Picture 1" descr="C:\Users\RCAFE-25\Desktop\naver_com_20161024_15442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342" y="1571612"/>
            <a:ext cx="2667000" cy="50165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9" name="직사각형 18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0" y="1643050"/>
            <a:ext cx="52864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1875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년 스위스 출생</a:t>
            </a:r>
          </a:p>
          <a:p>
            <a:endParaRPr lang="ko-KR" altLang="en-US" sz="2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프로이트의 후계자였으나 학문적 관점의 차이로 결별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-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프로이트의 범신론에 대해 반대함</a:t>
            </a:r>
          </a:p>
          <a:p>
            <a:endParaRPr lang="ko-KR" altLang="en-US" sz="2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프로이트의 성 이론과 융의 정신 분석 </a:t>
            </a:r>
            <a:r>
              <a:rPr lang="ko-KR" altLang="en-US" sz="24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론의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심리요법에서도 차이가 나타남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프로이트와 결별 후 자신의 체험에 근거해 무의식과 상징에 대한 탐구를 계속함</a:t>
            </a:r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5129" y="330941"/>
            <a:ext cx="61314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융이 제시한 성격유형</a:t>
            </a:r>
            <a:r>
              <a:rPr lang="en-US" altLang="ko-KR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심리적 유형</a:t>
            </a:r>
            <a:r>
              <a:rPr lang="en-US" altLang="ko-KR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28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800" b="1" dirty="0">
              <a:solidFill>
                <a:schemeClr val="bg1"/>
              </a:solidFill>
              <a:latin typeface="배달의민족 한나" panose="02000503000000020003" pitchFamily="2" charset="-127"/>
              <a:ea typeface="배달의민족 한나" panose="02000503000000020003" pitchFamily="2" charset="-127"/>
            </a:endParaRPr>
          </a:p>
        </p:txBody>
      </p:sp>
      <p:sp>
        <p:nvSpPr>
          <p:cNvPr id="11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428736"/>
            <a:ext cx="8229600" cy="48356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400" b="1" dirty="0">
                <a:solidFill>
                  <a:schemeClr val="bg1"/>
                </a:solidFill>
              </a:rPr>
              <a:t>4. MBTI </a:t>
            </a:r>
            <a:r>
              <a:rPr lang="ko-KR" altLang="en-US" sz="2400" b="1" dirty="0">
                <a:solidFill>
                  <a:schemeClr val="bg1"/>
                </a:solidFill>
              </a:rPr>
              <a:t>검사</a:t>
            </a:r>
            <a:endParaRPr lang="en-US" altLang="ko-KR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altLang="ko-KR" sz="11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ko-KR" sz="2400" b="1" dirty="0" smtClean="0">
                <a:solidFill>
                  <a:schemeClr val="bg1"/>
                </a:solidFill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심리유형론은 </a:t>
            </a:r>
            <a:r>
              <a:rPr lang="ko-KR" altLang="en-US" sz="2400" b="1" dirty="0">
                <a:solidFill>
                  <a:schemeClr val="bg1"/>
                </a:solidFill>
              </a:rPr>
              <a:t>인간행동이 다양성으로 인해 종잡을 수 없는 것 같아 보여도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매우 질서 있고 일관된 경향이 있다는 데서 출발</a:t>
            </a:r>
            <a:r>
              <a:rPr lang="en-US" altLang="ko-KR" sz="2400" b="1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altLang="ko-KR" sz="2400" b="1" dirty="0" smtClean="0">
                <a:solidFill>
                  <a:schemeClr val="bg1"/>
                </a:solidFill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인식기능과 </a:t>
            </a:r>
            <a:r>
              <a:rPr lang="ko-KR" altLang="en-US" sz="2400" b="1" dirty="0">
                <a:solidFill>
                  <a:schemeClr val="bg1"/>
                </a:solidFill>
              </a:rPr>
              <a:t>판단기능에 있어 선호하는 방법이 다름</a:t>
            </a:r>
            <a:r>
              <a:rPr lang="en-US" altLang="ko-KR" sz="2400" b="1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altLang="ko-KR" sz="2400" b="1" dirty="0" smtClean="0">
                <a:solidFill>
                  <a:schemeClr val="bg1"/>
                </a:solidFill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융의 </a:t>
            </a:r>
            <a:r>
              <a:rPr lang="ko-KR" altLang="en-US" sz="2400" b="1" dirty="0">
                <a:solidFill>
                  <a:schemeClr val="bg1"/>
                </a:solidFill>
              </a:rPr>
              <a:t>이론에 바탕을 둔 성격유형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검사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, </a:t>
            </a:r>
            <a:r>
              <a:rPr lang="ko-KR" altLang="en-US" sz="2400" b="1" u="sng" dirty="0" smtClean="0">
                <a:solidFill>
                  <a:schemeClr val="bg1"/>
                </a:solidFill>
              </a:rPr>
              <a:t>네 가지 차원</a:t>
            </a:r>
            <a:endParaRPr lang="en-US" altLang="ko-KR" sz="2400" b="1" u="sng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en-US" altLang="ko-KR" sz="2400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en-US" altLang="ko-KR" sz="2400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en-US" altLang="ko-KR" sz="2400" b="1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altLang="ko-KR" sz="2400" b="1" dirty="0" smtClean="0">
                <a:solidFill>
                  <a:schemeClr val="bg1"/>
                </a:solidFill>
              </a:rPr>
              <a:t>16</a:t>
            </a:r>
            <a:r>
              <a:rPr lang="ko-KR" altLang="en-US" sz="2400" b="1" dirty="0">
                <a:solidFill>
                  <a:schemeClr val="bg1"/>
                </a:solidFill>
              </a:rPr>
              <a:t>가지 성격유형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</a:p>
          <a:p>
            <a:pPr>
              <a:buFontTx/>
              <a:buChar char="-"/>
            </a:pPr>
            <a:endParaRPr lang="en-US" altLang="ko-KR" sz="2400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en-US" altLang="ko-KR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214818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</a:rPr>
              <a:t>첫째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외향성과 </a:t>
            </a:r>
            <a:r>
              <a:rPr lang="ko-KR" altLang="en-US" b="1" dirty="0" smtClean="0">
                <a:solidFill>
                  <a:schemeClr val="bg1"/>
                </a:solidFill>
              </a:rPr>
              <a:t>내향성</a:t>
            </a:r>
            <a:r>
              <a:rPr lang="en-US" altLang="ko-KR" b="1" dirty="0" smtClean="0">
                <a:solidFill>
                  <a:schemeClr val="bg1"/>
                </a:solidFill>
              </a:rPr>
              <a:t>, </a:t>
            </a:r>
          </a:p>
          <a:p>
            <a:r>
              <a:rPr lang="ko-KR" altLang="en-US" b="1" dirty="0" smtClean="0">
                <a:solidFill>
                  <a:schemeClr val="bg1"/>
                </a:solidFill>
              </a:rPr>
              <a:t>둘째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직관</a:t>
            </a:r>
            <a:r>
              <a:rPr lang="en-US" altLang="ko-KR" b="1" dirty="0">
                <a:solidFill>
                  <a:schemeClr val="bg1"/>
                </a:solidFill>
              </a:rPr>
              <a:t>-</a:t>
            </a:r>
            <a:r>
              <a:rPr lang="ko-KR" altLang="en-US" b="1" dirty="0">
                <a:solidFill>
                  <a:schemeClr val="bg1"/>
                </a:solidFill>
              </a:rPr>
              <a:t>감각</a:t>
            </a:r>
            <a:endParaRPr lang="en-US" altLang="ko-KR" b="1" dirty="0">
              <a:solidFill>
                <a:schemeClr val="bg1"/>
              </a:solidFill>
            </a:endParaRPr>
          </a:p>
          <a:p>
            <a:r>
              <a:rPr lang="ko-KR" altLang="en-US" b="1" dirty="0" smtClean="0">
                <a:solidFill>
                  <a:schemeClr val="bg1"/>
                </a:solidFill>
              </a:rPr>
              <a:t>셋째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사고</a:t>
            </a:r>
            <a:r>
              <a:rPr lang="en-US" altLang="ko-KR" b="1" dirty="0">
                <a:solidFill>
                  <a:schemeClr val="bg1"/>
                </a:solidFill>
              </a:rPr>
              <a:t>-</a:t>
            </a:r>
            <a:r>
              <a:rPr lang="ko-KR" altLang="en-US" b="1" dirty="0">
                <a:solidFill>
                  <a:schemeClr val="bg1"/>
                </a:solidFill>
              </a:rPr>
              <a:t>감정</a:t>
            </a:r>
            <a:endParaRPr lang="en-US" altLang="ko-KR" b="1" dirty="0">
              <a:solidFill>
                <a:schemeClr val="bg1"/>
              </a:solidFill>
            </a:endParaRPr>
          </a:p>
          <a:p>
            <a:r>
              <a:rPr lang="ko-KR" altLang="en-US" b="1" dirty="0" smtClean="0">
                <a:solidFill>
                  <a:schemeClr val="bg1"/>
                </a:solidFill>
              </a:rPr>
              <a:t>넷째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인식</a:t>
            </a:r>
            <a:r>
              <a:rPr lang="en-US" altLang="ko-KR" b="1" dirty="0">
                <a:solidFill>
                  <a:schemeClr val="bg1"/>
                </a:solidFill>
              </a:rPr>
              <a:t>-</a:t>
            </a:r>
            <a:r>
              <a:rPr lang="ko-KR" altLang="en-US" b="1" dirty="0">
                <a:solidFill>
                  <a:schemeClr val="bg1"/>
                </a:solidFill>
              </a:rPr>
              <a:t>판단</a:t>
            </a:r>
            <a:endParaRPr lang="en-US" altLang="ko-K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968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2534926" cy="701654"/>
          </a:xfrm>
        </p:spPr>
        <p:txBody>
          <a:bodyPr>
            <a:normAutofit/>
          </a:bodyPr>
          <a:lstStyle/>
          <a:p>
            <a:r>
              <a:rPr lang="ko-KR" altLang="en-US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융의 치료과정</a:t>
            </a:r>
            <a:endParaRPr lang="ko-KR" altLang="en-US" sz="28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408487"/>
              </p:ext>
            </p:extLst>
          </p:nvPr>
        </p:nvGraphicFramePr>
        <p:xfrm>
          <a:off x="462398" y="2060848"/>
          <a:ext cx="7637994" cy="4729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직선 연결선 6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3613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13005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연결선 12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42910" y="357166"/>
            <a:ext cx="5059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정신역동 이론가들의 비교</a:t>
            </a:r>
            <a:endParaRPr lang="ko-KR" altLang="en-US" sz="28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1428736"/>
            <a:ext cx="6643734" cy="694417"/>
          </a:xfrm>
        </p:spPr>
        <p:txBody>
          <a:bodyPr>
            <a:normAutofit/>
          </a:bodyPr>
          <a:lstStyle/>
          <a:p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프로이트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에릭슨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 err="1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아들러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융 비교</a:t>
            </a:r>
            <a:endParaRPr lang="ko-KR" altLang="en-US" sz="28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3063512"/>
              </p:ext>
            </p:extLst>
          </p:nvPr>
        </p:nvGraphicFramePr>
        <p:xfrm>
          <a:off x="500034" y="2285992"/>
          <a:ext cx="8001056" cy="413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  <a:gridCol w="2000264"/>
                <a:gridCol w="2000264"/>
                <a:gridCol w="2000264"/>
              </a:tblGrid>
              <a:tr h="38930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구분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프로이트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아들러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융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8238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인간관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무의식에 의해 지배되는 수동적 존재</a:t>
                      </a:r>
                      <a:endParaRPr lang="en-US" altLang="ko-KR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결정론적 인간관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 </a:t>
                      </a:r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성장지향적 동기를</a:t>
                      </a:r>
                      <a:r>
                        <a:rPr lang="ko-KR" altLang="en-US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지닌 주관적 존재</a:t>
                      </a:r>
                      <a:endParaRPr lang="en-US" altLang="ko-KR" b="1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latinLnBrk="1"/>
                      <a:r>
                        <a:rPr lang="en-US" altLang="ko-KR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 </a:t>
                      </a:r>
                      <a:r>
                        <a:rPr lang="ko-KR" altLang="en-US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총체적</a:t>
                      </a:r>
                      <a:r>
                        <a:rPr lang="en-US" altLang="ko-KR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사회적</a:t>
                      </a:r>
                      <a:r>
                        <a:rPr lang="en-US" altLang="ko-KR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목표지향적 인간관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자기실현을 위해 앞으로 나아가고자 하는 성장지향적</a:t>
                      </a:r>
                      <a:r>
                        <a:rPr lang="en-US" altLang="ko-KR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가변적 존재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7195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성격발달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en-US" altLang="ko-KR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5</a:t>
                      </a:r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단계</a:t>
                      </a:r>
                      <a:endParaRPr lang="en-US" altLang="ko-KR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유년기 강조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</a:pPr>
                      <a:r>
                        <a:rPr lang="ko-KR" altLang="en-US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발달단계를 제시하지 않음</a:t>
                      </a:r>
                      <a:r>
                        <a:rPr lang="en-US" altLang="ko-KR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.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en-US" altLang="ko-KR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4</a:t>
                      </a:r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단계</a:t>
                      </a:r>
                      <a:endParaRPr lang="en-US" altLang="ko-KR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중년기 강조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24791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특징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원초아의</a:t>
                      </a:r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본능을 기초로 인간행동을 설명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열등감을 인간행동의 동기로 봄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성격구조를 자아</a:t>
                      </a:r>
                      <a:r>
                        <a:rPr lang="en-US" altLang="ko-KR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개인무의식</a:t>
                      </a:r>
                      <a:r>
                        <a:rPr lang="en-US" altLang="ko-KR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집단무의식으로 나누어 접근</a:t>
                      </a:r>
                      <a:endParaRPr lang="ko-KR" altLang="en-US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397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129" y="330941"/>
            <a:ext cx="498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분석심리이론에 대한 평가</a:t>
            </a:r>
            <a:endParaRPr lang="ko-KR" altLang="en-US" sz="2800" b="1" dirty="0">
              <a:solidFill>
                <a:schemeClr val="bg1"/>
              </a:solidFill>
              <a:latin typeface="배달의민족 한나" panose="02000503000000020003" pitchFamily="2" charset="-127"/>
              <a:ea typeface="배달의민족 한나" panose="02000503000000020003" pitchFamily="2" charset="-127"/>
            </a:endParaRPr>
          </a:p>
        </p:txBody>
      </p:sp>
      <p:sp>
        <p:nvSpPr>
          <p:cNvPr id="9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643050"/>
            <a:ext cx="8615479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분석심리이론의 의의</a:t>
            </a: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현대 심리학뿐 아니라 정신의학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철학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종교학 등 다양한 학문 분야의 발전에 기여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특히 내적 경험의 중요성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인간 본성의 양면성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상징주의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중년기 발달에 대한 관심 등은 지금까지도 중요하게 다루어짐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분석심리이론에 대한 비판</a:t>
            </a: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개념이 너무 어려워 이해하기 쉽지 않음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환자의 치료과정에서 나타난 경험적 자료를 바탕으로 연구한 것이기 때문에 과학적인 검증이 어려움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492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1522512" cy="508918"/>
          </a:xfrm>
        </p:spPr>
        <p:txBody>
          <a:bodyPr>
            <a:noAutofit/>
          </a:bodyPr>
          <a:lstStyle/>
          <a:p>
            <a:pPr algn="l"/>
            <a:r>
              <a:rPr lang="ko-KR" altLang="en-US" sz="28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인간관</a:t>
            </a:r>
            <a:endParaRPr lang="ko-KR" altLang="en-US" sz="28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57158" y="1714488"/>
            <a:ext cx="835824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융은 </a:t>
            </a:r>
            <a:r>
              <a:rPr lang="ko-KR" altLang="en-US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인간을 생물학적</a:t>
            </a:r>
            <a:r>
              <a:rPr lang="en-US" altLang="ko-KR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심리적</a:t>
            </a:r>
            <a:r>
              <a:rPr lang="en-US" altLang="ko-KR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사회문화적 존재로 보았으며</a:t>
            </a:r>
            <a:r>
              <a:rPr lang="en-US" altLang="ko-KR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의식과 무의식 간의 본질적인 대립양상을 극복하고 하나로 통일해나가는 전체적 존재로 본다</a:t>
            </a:r>
            <a:r>
              <a:rPr lang="en-US" altLang="ko-KR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즉</a:t>
            </a:r>
            <a:r>
              <a:rPr lang="en-US" altLang="ko-KR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인간은 역사적이면서도 동시에 미래지향적인 존재이다</a:t>
            </a:r>
            <a:r>
              <a:rPr lang="en-US" altLang="ko-KR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b="1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인간은 </a:t>
            </a:r>
            <a:r>
              <a:rPr lang="ko-KR" altLang="en-US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자기실현을 위해 앞으로 나아가고자 하는 경향을 지닌 성장지향적 존재이다</a:t>
            </a:r>
            <a:r>
              <a:rPr lang="en-US" altLang="ko-KR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b="1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프로이트는 </a:t>
            </a:r>
            <a:r>
              <a:rPr lang="ko-KR" altLang="en-US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인간을 불변적이고 결정론적인 존재로 보았지만</a:t>
            </a:r>
            <a:r>
              <a:rPr lang="en-US" altLang="ko-KR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융은 가변적 존재로 보고 인간의 정신구조는 살아가는 과정을 통해 후천적으로 변할 수 있다고 보았다</a:t>
            </a:r>
            <a:r>
              <a:rPr lang="en-US" altLang="ko-KR" sz="24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000" b="1" dirty="0">
                <a:solidFill>
                  <a:schemeClr val="bg1"/>
                </a:solidFill>
              </a:rPr>
              <a:t/>
            </a:r>
            <a:br>
              <a:rPr lang="ko-KR" altLang="en-US" sz="2000" b="1" dirty="0">
                <a:solidFill>
                  <a:schemeClr val="bg1"/>
                </a:solidFill>
              </a:rPr>
            </a:br>
            <a:endParaRPr lang="ko-KR" altLang="en-US" sz="2000" b="1" dirty="0">
              <a:solidFill>
                <a:schemeClr val="bg1"/>
              </a:solidFill>
            </a:endParaRPr>
          </a:p>
        </p:txBody>
      </p:sp>
      <p:cxnSp>
        <p:nvCxnSpPr>
          <p:cNvPr id="7" name="직선 연결선 6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71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분석심리이론의 개념 및 </a:t>
            </a:r>
            <a:r>
              <a:rPr lang="ko-KR" altLang="en-US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특징</a:t>
            </a: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802744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ko-KR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1. 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인간행동은 의식과 무의식이 상반되는 두 가지 힘에 의해서 형성</a:t>
            </a:r>
            <a:r>
              <a:rPr lang="en-US" altLang="ko-KR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8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None/>
            </a:pPr>
            <a:endParaRPr lang="en-US" altLang="ko-KR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en-US" altLang="ko-KR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융은 아동기보다는 성인기의 발달에 더 관심을 두었다</a:t>
            </a:r>
            <a:r>
              <a:rPr lang="en-US" altLang="ko-KR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8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None/>
            </a:pPr>
            <a:endParaRPr lang="en-US" altLang="ko-KR" sz="28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무의식을 개인 무의식과 집단 무의식으로 구분</a:t>
            </a:r>
            <a:r>
              <a:rPr lang="en-US" altLang="ko-KR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8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 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융은 무의식을 ‘내가 언젠가 한번 의식하고 있었으나 지금은 잊어버린 것</a:t>
            </a:r>
            <a:r>
              <a:rPr lang="en-US" altLang="ko-KR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내가 알고 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있으나 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그것에 관하여 내가 지금 생각하고 있지 않는 모든 것’ 등으로 설명</a:t>
            </a:r>
            <a:r>
              <a:rPr lang="en-US" altLang="ko-KR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8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- 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프로이트와 달리 융은 정신을 의식과 무의식으로 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구분하고 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무의식은 개인무의식과 집단 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무의식이라는 </a:t>
            </a:r>
            <a:r>
              <a:rPr lang="ko-KR" altLang="en-US" sz="28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두 개의 층으로 구성되어있다고 보았다</a:t>
            </a:r>
            <a:r>
              <a:rPr lang="en-US" altLang="ko-KR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129" y="330941"/>
            <a:ext cx="19308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기본 가정</a:t>
            </a:r>
            <a:endParaRPr lang="en-US" altLang="ko-KR" sz="28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9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482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3005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3760227" cy="417089"/>
          </a:xfrm>
        </p:spPr>
        <p:txBody>
          <a:bodyPr>
            <a:noAutofit/>
          </a:bodyPr>
          <a:lstStyle/>
          <a:p>
            <a:pPr algn="l"/>
            <a:r>
              <a:rPr lang="ko-KR" altLang="en-US" sz="2800" b="1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성격발달에 관한 </a:t>
            </a:r>
            <a:r>
              <a:rPr lang="ko-KR" altLang="en-US" sz="28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견해</a:t>
            </a:r>
            <a:endParaRPr lang="ko-KR" altLang="en-US" sz="28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428596" y="1643050"/>
            <a:ext cx="8213281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융은 성격 발달을 개성화의 과정을 통한 자기실현과정이라고 본다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0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융은 타고난 인간의 잠재력인 자기를 실현하기 위해 인생 전반기에는 자기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(self)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 방향이 외부로 지향되어 분화된 자아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(ego)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를 통해 현실 속에서 자기를 찾으려고 노력한다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그러나 인생 후반기에는 자기의 방향이 내부로 지향되어 자아는 다시 자기에 통합되면서 성격발달이 이루어지는데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 과정을 개성화라고 하였다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0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인생 전반기는 투사와 동일시를 통하여 자아가 자기로부터 분리되어 나감으로써 자아를 강화하고 확대하는 시기이다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0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인생 후반기에는 무의식의 내용을 의식화하고 이해함으로써 자아가 자기에게 접근하는 과정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즉 자아가 성격의 전체이고 주인인 자기로 변화되어 가는 과정이라 할 수 있다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ko-KR" altLang="en-US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7" name="직선 연결선 6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868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3617" y="1486787"/>
            <a:ext cx="2182355" cy="640826"/>
          </a:xfrm>
        </p:spPr>
        <p:txBody>
          <a:bodyPr>
            <a:normAutofit/>
          </a:bodyPr>
          <a:lstStyle/>
          <a:p>
            <a:pPr algn="l"/>
            <a:r>
              <a:rPr lang="ko-KR" altLang="en-US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개인무의식</a:t>
            </a:r>
            <a:endParaRPr lang="ko-KR" altLang="en-US" sz="28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544" y="2594580"/>
            <a:ext cx="8229600" cy="282893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개인의 과거경험으로부터 </a:t>
            </a:r>
            <a:r>
              <a:rPr lang="ko-KR" altLang="en-US" sz="2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비롯</a:t>
            </a:r>
            <a:endParaRPr lang="en-US" altLang="ko-KR" sz="22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None/>
            </a:pPr>
            <a:r>
              <a:rPr lang="ko-KR" altLang="en-US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→ 프로이트의 전의식과 비슷하지만 </a:t>
            </a:r>
            <a:r>
              <a:rPr lang="ko-KR" altLang="en-US" sz="2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무의식까지 </a:t>
            </a:r>
            <a:r>
              <a:rPr lang="ko-KR" altLang="en-US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포함하고 있다는 점에서 </a:t>
            </a:r>
            <a:r>
              <a:rPr lang="ko-KR" altLang="en-US" sz="2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다름</a:t>
            </a:r>
            <a:endParaRPr lang="en-US" altLang="ko-KR" sz="22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None/>
            </a:pPr>
            <a:r>
              <a:rPr lang="en-US" altLang="ko-KR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무의식의 상부</a:t>
            </a:r>
            <a:r>
              <a:rPr lang="en-US" altLang="ko-KR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표면</a:t>
            </a:r>
            <a:r>
              <a:rPr lang="en-US" altLang="ko-KR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에 위치</a:t>
            </a:r>
            <a:r>
              <a:rPr lang="en-US" altLang="ko-KR" sz="2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>
              <a:buNone/>
            </a:pPr>
            <a:r>
              <a:rPr lang="en-US" altLang="ko-KR" sz="2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의식되었지만 내용이 중요하지 않거나 고통스러워 망각되었거나 억제된 </a:t>
            </a:r>
            <a:r>
              <a:rPr lang="ko-KR" altLang="en-US" sz="2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자료의 저장소</a:t>
            </a:r>
            <a:endParaRPr lang="en-US" altLang="ko-KR" sz="22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None/>
            </a:pPr>
            <a:r>
              <a:rPr lang="en-US" altLang="ko-KR" sz="2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본질적으로 의식 속에 더 이상 남아 있지는 않지만 쉽게 의식의 영역으로 </a:t>
            </a:r>
            <a:r>
              <a:rPr lang="ko-KR" altLang="en-US" sz="2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떠오를 </a:t>
            </a:r>
            <a:r>
              <a:rPr lang="ko-KR" altLang="en-US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수 있는 자료의 </a:t>
            </a:r>
            <a:r>
              <a:rPr lang="ko-KR" altLang="en-US" sz="2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저장소</a:t>
            </a:r>
            <a:endParaRPr lang="en-US" altLang="ko-KR" sz="22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None/>
            </a:pPr>
            <a:r>
              <a:rPr lang="en-US" altLang="ko-KR" sz="2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200" dirty="0" err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아니마</a:t>
            </a:r>
            <a:r>
              <a:rPr lang="en-US" altLang="ko-KR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아니무스는 부분적으로 개인 무의식에 속함</a:t>
            </a:r>
            <a:r>
              <a:rPr lang="en-US" altLang="ko-KR" sz="2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2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None/>
            </a:pP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None/>
            </a:pPr>
            <a:endParaRPr lang="ko-KR" altLang="en-US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None/>
            </a:pPr>
            <a:endParaRPr lang="ko-KR" altLang="en-US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None/>
            </a:pPr>
            <a:endParaRPr lang="ko-KR" altLang="en-US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5129" y="330941"/>
            <a:ext cx="3773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융의 무의식 구분</a:t>
            </a:r>
            <a:endParaRPr lang="ko-KR" altLang="en-US" sz="28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1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2428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276080" y="2307814"/>
            <a:ext cx="87154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개인적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경험과는 상관 없이 역사를 통해 선조로부터 물려받은 우리의 행동</a:t>
            </a:r>
          </a:p>
          <a:p>
            <a:endParaRPr lang="en-US" altLang="ko-KR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융의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분석심리학이론 중 가장 핵심적인 개념</a:t>
            </a:r>
          </a:p>
          <a:p>
            <a:endParaRPr lang="en-US" altLang="ko-KR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성격구조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중 가장 접촉하기 어려운 가장 깊은 수준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즉 정신의 심층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하부</a:t>
            </a:r>
            <a:r>
              <a:rPr lang="en-US" altLang="ko-KR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에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  </a:t>
            </a:r>
            <a:r>
              <a:rPr lang="ko-KR" altLang="en-US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위치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집단무의식에는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인류의 축적된 경험과 정서가 다양한 원형의 모습으로 내재</a:t>
            </a:r>
          </a:p>
          <a:p>
            <a:endParaRPr lang="en-US" altLang="ko-KR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역사와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문화를 통해 공유해 온 심연의 무의식 영역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집단무의식은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무의식 깊숙한 곳에 위치하며 원형이라고 하는 강력한 </a:t>
            </a:r>
            <a:r>
              <a:rPr lang="ko-KR" altLang="en-US" sz="20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정서적인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상징으로 구성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5" name="제목 4"/>
          <p:cNvSpPr txBox="1">
            <a:spLocks/>
          </p:cNvSpPr>
          <p:nvPr/>
        </p:nvSpPr>
        <p:spPr>
          <a:xfrm>
            <a:off x="344095" y="1593269"/>
            <a:ext cx="1980029" cy="52322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집단무의식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5129" y="330941"/>
            <a:ext cx="4131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융의 무의식 구분</a:t>
            </a:r>
            <a:endParaRPr lang="ko-KR" altLang="en-US" sz="2800" b="1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31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25078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C594"/>
          </a:solidFill>
          <a:ln>
            <a:solidFill>
              <a:srgbClr val="57C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8316" y="67317"/>
            <a:ext cx="9027368" cy="672336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28596" y="2643182"/>
            <a:ext cx="8229600" cy="3289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의식의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심층을 형성하고 있는 </a:t>
            </a:r>
            <a:r>
              <a:rPr lang="ko-KR" altLang="en-US" sz="2400" b="1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의식적 마음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으로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우리가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의식할 수 있는 </a:t>
            </a:r>
            <a:r>
              <a:rPr lang="ko-KR" altLang="en-US" sz="2400" b="1" dirty="0" smtClean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지각</a:t>
            </a:r>
            <a:r>
              <a:rPr lang="en-US" altLang="ko-KR" sz="2400" b="1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b="1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기억</a:t>
            </a:r>
            <a:r>
              <a:rPr lang="en-US" altLang="ko-KR" sz="2400" b="1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b="1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사고</a:t>
            </a:r>
            <a:r>
              <a:rPr lang="en-US" altLang="ko-KR" sz="2400" b="1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b="1" dirty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감정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등으로 되어있다</a:t>
            </a:r>
            <a:r>
              <a:rPr lang="en-US" altLang="ko-KR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endParaRPr lang="en-US" altLang="ko-KR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자아는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개인의 의식이 타인으로부터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분리되는 </a:t>
            </a:r>
            <a:r>
              <a:rPr lang="ko-KR" altLang="en-US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과정</a:t>
            </a:r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즉</a:t>
            </a:r>
            <a:r>
              <a:rPr lang="ko-KR" altLang="en-US" sz="2400" b="1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400" b="1" dirty="0" smtClean="0">
                <a:solidFill>
                  <a:srgbClr val="FF6E57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의식의 개성화 과정</a:t>
            </a: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에서 생긴다</a:t>
            </a:r>
            <a:r>
              <a:rPr lang="en-US" altLang="ko-KR" sz="24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endParaRPr lang="ko-KR" altLang="en-US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None/>
            </a:pPr>
            <a: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ko-KR" altLang="en-US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sz="24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>
              <a:buNone/>
            </a:pPr>
            <a:endParaRPr lang="en-US" altLang="ko-KR" sz="20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>
              <a:buNone/>
            </a:pPr>
            <a:endParaRPr lang="ko-KR" altLang="en-US" sz="20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79512" y="236354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169782" y="1340768"/>
            <a:ext cx="446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5129" y="330941"/>
            <a:ext cx="1930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주요 개념</a:t>
            </a:r>
            <a:endParaRPr lang="ko-KR" altLang="en-US" sz="28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652543" y="868980"/>
            <a:ext cx="4176464" cy="279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342900" indent="-342900">
              <a:lnSpc>
                <a:spcPts val="1700"/>
              </a:lnSpc>
            </a:pPr>
            <a:r>
              <a:rPr lang="en-US" altLang="ko-KR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12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세기 가장 뛰어난 심리학적 사상가</a:t>
            </a:r>
            <a:endParaRPr lang="en-US" altLang="ko-KR" sz="1200" b="1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9782" y="1375910"/>
            <a:ext cx="268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ko-KR" altLang="en-US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자아</a:t>
            </a:r>
            <a:r>
              <a:rPr lang="en-US" altLang="ko-KR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(ego)</a:t>
            </a:r>
            <a:endParaRPr lang="ko-KR" altLang="en-US" sz="28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3203</Words>
  <Application>Microsoft Office PowerPoint</Application>
  <PresentationFormat>화면 슬라이드 쇼(4:3)</PresentationFormat>
  <Paragraphs>365</Paragraphs>
  <Slides>33</Slides>
  <Notes>12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34" baseType="lpstr">
      <vt:lpstr>Office 테마</vt:lpstr>
      <vt:lpstr>PowerPoint 프레젠테이션</vt:lpstr>
      <vt:lpstr>PowerPoint 프레젠테이션</vt:lpstr>
      <vt:lpstr>PowerPoint 프레젠테이션</vt:lpstr>
      <vt:lpstr>인간관</vt:lpstr>
      <vt:lpstr>분석심리이론의 개념 및 특징</vt:lpstr>
      <vt:lpstr>성격발달에 관한 견해</vt:lpstr>
      <vt:lpstr>개인무의식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융의 치료과정</vt:lpstr>
      <vt:lpstr>프로이트, 에릭슨, 아들러, 융 비교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RCAFE-25</dc:creator>
  <cp:lastModifiedBy>sykil9407</cp:lastModifiedBy>
  <cp:revision>48</cp:revision>
  <dcterms:created xsi:type="dcterms:W3CDTF">2016-10-24T05:37:50Z</dcterms:created>
  <dcterms:modified xsi:type="dcterms:W3CDTF">2016-10-26T15:53:40Z</dcterms:modified>
</cp:coreProperties>
</file>